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0" r:id="rId1"/>
  </p:sldMasterIdLst>
  <p:sldIdLst>
    <p:sldId id="256" r:id="rId2"/>
    <p:sldId id="274" r:id="rId3"/>
    <p:sldId id="258" r:id="rId4"/>
    <p:sldId id="257" r:id="rId5"/>
    <p:sldId id="259" r:id="rId6"/>
    <p:sldId id="260" r:id="rId7"/>
    <p:sldId id="261" r:id="rId8"/>
    <p:sldId id="262" r:id="rId9"/>
    <p:sldId id="263" r:id="rId10"/>
    <p:sldId id="264" r:id="rId11"/>
    <p:sldId id="268" r:id="rId12"/>
    <p:sldId id="265" r:id="rId13"/>
    <p:sldId id="267" r:id="rId14"/>
    <p:sldId id="270" r:id="rId15"/>
    <p:sldId id="272" r:id="rId16"/>
    <p:sldId id="273" r:id="rId17"/>
    <p:sldId id="275" r:id="rId18"/>
    <p:sldId id="285" r:id="rId19"/>
    <p:sldId id="286" r:id="rId20"/>
    <p:sldId id="276" r:id="rId21"/>
    <p:sldId id="277" r:id="rId22"/>
    <p:sldId id="278" r:id="rId23"/>
    <p:sldId id="287" r:id="rId24"/>
    <p:sldId id="279" r:id="rId25"/>
    <p:sldId id="282" r:id="rId26"/>
    <p:sldId id="281" r:id="rId27"/>
    <p:sldId id="288" r:id="rId28"/>
    <p:sldId id="289" r:id="rId29"/>
    <p:sldId id="290" r:id="rId30"/>
    <p:sldId id="292" r:id="rId31"/>
    <p:sldId id="293" r:id="rId32"/>
    <p:sldId id="299" r:id="rId33"/>
    <p:sldId id="301" r:id="rId34"/>
    <p:sldId id="302" r:id="rId35"/>
    <p:sldId id="303" r:id="rId36"/>
    <p:sldId id="304" r:id="rId37"/>
    <p:sldId id="305" r:id="rId38"/>
    <p:sldId id="294" r:id="rId39"/>
    <p:sldId id="306" r:id="rId40"/>
    <p:sldId id="295" r:id="rId41"/>
    <p:sldId id="307" r:id="rId42"/>
    <p:sldId id="308" r:id="rId43"/>
    <p:sldId id="309" r:id="rId44"/>
    <p:sldId id="310" r:id="rId45"/>
    <p:sldId id="296" r:id="rId46"/>
    <p:sldId id="297"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2048" y="-3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pPr/>
              <a:t>24/03/15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161479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9724367-2BE2-7740-9163-3E7B64969B9D}" type="datetimeFigureOut">
              <a:rPr lang="en-US" smtClean="0"/>
              <a:t>24/03/15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D6118-3620-884E-B8A8-7CBD708DB750}" type="slidenum">
              <a:rPr lang="en-US" smtClean="0"/>
              <a:t>‹#›</a:t>
            </a:fld>
            <a:endParaRPr lang="en-US"/>
          </a:p>
        </p:txBody>
      </p:sp>
    </p:spTree>
    <p:extLst>
      <p:ext uri="{BB962C8B-B14F-4D97-AF65-F5344CB8AC3E}">
        <p14:creationId xmlns:p14="http://schemas.microsoft.com/office/powerpoint/2010/main" val="1034089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9724367-2BE2-7740-9163-3E7B64969B9D}" type="datetimeFigureOut">
              <a:rPr lang="en-US" smtClean="0"/>
              <a:t>24/03/15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D6118-3620-884E-B8A8-7CBD708DB750}" type="slidenum">
              <a:rPr lang="en-US" smtClean="0"/>
              <a:t>‹#›</a:t>
            </a:fld>
            <a:endParaRPr lang="en-US"/>
          </a:p>
        </p:txBody>
      </p:sp>
    </p:spTree>
    <p:extLst>
      <p:ext uri="{BB962C8B-B14F-4D97-AF65-F5344CB8AC3E}">
        <p14:creationId xmlns:p14="http://schemas.microsoft.com/office/powerpoint/2010/main" val="386723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9724367-2BE2-7740-9163-3E7B64969B9D}" type="datetimeFigureOut">
              <a:rPr lang="en-US" smtClean="0"/>
              <a:t>24/03/15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D6118-3620-884E-B8A8-7CBD708DB750}" type="slidenum">
              <a:rPr lang="en-US" smtClean="0"/>
              <a:t>‹#›</a:t>
            </a:fld>
            <a:endParaRPr lang="en-US"/>
          </a:p>
        </p:txBody>
      </p:sp>
    </p:spTree>
    <p:extLst>
      <p:ext uri="{BB962C8B-B14F-4D97-AF65-F5344CB8AC3E}">
        <p14:creationId xmlns:p14="http://schemas.microsoft.com/office/powerpoint/2010/main" val="63368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24/03/15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110782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39724367-2BE2-7740-9163-3E7B64969B9D}" type="datetimeFigureOut">
              <a:rPr lang="en-US" smtClean="0"/>
              <a:t>24/03/15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D6118-3620-884E-B8A8-7CBD708DB750}" type="slidenum">
              <a:rPr lang="en-US" smtClean="0"/>
              <a:t>‹#›</a:t>
            </a:fld>
            <a:endParaRPr lang="en-US"/>
          </a:p>
        </p:txBody>
      </p:sp>
    </p:spTree>
    <p:extLst>
      <p:ext uri="{BB962C8B-B14F-4D97-AF65-F5344CB8AC3E}">
        <p14:creationId xmlns:p14="http://schemas.microsoft.com/office/powerpoint/2010/main" val="3508412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39724367-2BE2-7740-9163-3E7B64969B9D}" type="datetimeFigureOut">
              <a:rPr lang="en-US" smtClean="0"/>
              <a:t>24/03/15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D6118-3620-884E-B8A8-7CBD708DB750}" type="slidenum">
              <a:rPr lang="en-US" smtClean="0"/>
              <a:t>‹#›</a:t>
            </a:fld>
            <a:endParaRPr lang="en-US"/>
          </a:p>
        </p:txBody>
      </p:sp>
    </p:spTree>
    <p:extLst>
      <p:ext uri="{BB962C8B-B14F-4D97-AF65-F5344CB8AC3E}">
        <p14:creationId xmlns:p14="http://schemas.microsoft.com/office/powerpoint/2010/main" val="399829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39724367-2BE2-7740-9163-3E7B64969B9D}" type="datetimeFigureOut">
              <a:rPr lang="en-US" smtClean="0"/>
              <a:t>24/03/15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D6118-3620-884E-B8A8-7CBD708DB750}" type="slidenum">
              <a:rPr lang="en-US" smtClean="0"/>
              <a:t>‹#›</a:t>
            </a:fld>
            <a:endParaRPr lang="en-US"/>
          </a:p>
        </p:txBody>
      </p:sp>
    </p:spTree>
    <p:extLst>
      <p:ext uri="{BB962C8B-B14F-4D97-AF65-F5344CB8AC3E}">
        <p14:creationId xmlns:p14="http://schemas.microsoft.com/office/powerpoint/2010/main" val="3851639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24367-2BE2-7740-9163-3E7B64969B9D}" type="datetimeFigureOut">
              <a:rPr lang="en-US" smtClean="0"/>
              <a:t>24/03/15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D6118-3620-884E-B8A8-7CBD708DB750}" type="slidenum">
              <a:rPr lang="en-US" smtClean="0"/>
              <a:t>‹#›</a:t>
            </a:fld>
            <a:endParaRPr lang="en-US"/>
          </a:p>
        </p:txBody>
      </p:sp>
    </p:spTree>
    <p:extLst>
      <p:ext uri="{BB962C8B-B14F-4D97-AF65-F5344CB8AC3E}">
        <p14:creationId xmlns:p14="http://schemas.microsoft.com/office/powerpoint/2010/main" val="3825941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9724367-2BE2-7740-9163-3E7B64969B9D}" type="datetimeFigureOut">
              <a:rPr lang="en-US" smtClean="0"/>
              <a:t>24/03/15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D6118-3620-884E-B8A8-7CBD708DB750}" type="slidenum">
              <a:rPr lang="en-US" smtClean="0"/>
              <a:t>‹#›</a:t>
            </a:fld>
            <a:endParaRPr lang="en-US"/>
          </a:p>
        </p:txBody>
      </p:sp>
    </p:spTree>
    <p:extLst>
      <p:ext uri="{BB962C8B-B14F-4D97-AF65-F5344CB8AC3E}">
        <p14:creationId xmlns:p14="http://schemas.microsoft.com/office/powerpoint/2010/main" val="679960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9724367-2BE2-7740-9163-3E7B64969B9D}" type="datetimeFigureOut">
              <a:rPr lang="en-US" smtClean="0"/>
              <a:t>24/03/15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D6118-3620-884E-B8A8-7CBD708DB750}" type="slidenum">
              <a:rPr lang="en-US" smtClean="0"/>
              <a:t>‹#›</a:t>
            </a:fld>
            <a:endParaRPr lang="en-US"/>
          </a:p>
        </p:txBody>
      </p:sp>
    </p:spTree>
    <p:extLst>
      <p:ext uri="{BB962C8B-B14F-4D97-AF65-F5344CB8AC3E}">
        <p14:creationId xmlns:p14="http://schemas.microsoft.com/office/powerpoint/2010/main" val="9089135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24367-2BE2-7740-9163-3E7B64969B9D}" type="datetimeFigureOut">
              <a:rPr lang="en-US" smtClean="0"/>
              <a:t>24/03/15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D6118-3620-884E-B8A8-7CBD708DB750}" type="slidenum">
              <a:rPr lang="en-US" smtClean="0"/>
              <a:t>‹#›</a:t>
            </a:fld>
            <a:endParaRPr lang="en-US"/>
          </a:p>
        </p:txBody>
      </p:sp>
    </p:spTree>
    <p:extLst>
      <p:ext uri="{BB962C8B-B14F-4D97-AF65-F5344CB8AC3E}">
        <p14:creationId xmlns:p14="http://schemas.microsoft.com/office/powerpoint/2010/main" val="124865934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TextBox 4"/>
          <p:cNvSpPr txBox="1"/>
          <p:nvPr/>
        </p:nvSpPr>
        <p:spPr>
          <a:xfrm>
            <a:off x="5994400" y="5222796"/>
            <a:ext cx="3416300" cy="1200329"/>
          </a:xfrm>
          <a:prstGeom prst="rect">
            <a:avLst/>
          </a:prstGeom>
          <a:noFill/>
        </p:spPr>
        <p:txBody>
          <a:bodyPr wrap="square" rtlCol="0">
            <a:spAutoFit/>
          </a:bodyPr>
          <a:lstStyle/>
          <a:p>
            <a:r>
              <a:rPr lang="en-US" b="1" dirty="0" err="1" smtClean="0"/>
              <a:t>Dr</a:t>
            </a:r>
            <a:r>
              <a:rPr lang="en-US" b="1" dirty="0" smtClean="0"/>
              <a:t> </a:t>
            </a:r>
            <a:r>
              <a:rPr lang="en-US" b="1" dirty="0" err="1" smtClean="0"/>
              <a:t>Budhima</a:t>
            </a:r>
            <a:r>
              <a:rPr lang="en-US" b="1" dirty="0" smtClean="0"/>
              <a:t> </a:t>
            </a:r>
            <a:r>
              <a:rPr lang="en-US" b="1" dirty="0" err="1" smtClean="0"/>
              <a:t>Nanayakkara</a:t>
            </a:r>
            <a:endParaRPr lang="en-US" b="1" dirty="0" smtClean="0"/>
          </a:p>
          <a:p>
            <a:r>
              <a:rPr lang="en-US" dirty="0" smtClean="0"/>
              <a:t>Medical Registrar BPT2/ PGY3</a:t>
            </a:r>
          </a:p>
          <a:p>
            <a:r>
              <a:rPr lang="en-US" dirty="0" smtClean="0"/>
              <a:t>Royal Prince Alfred Hospital</a:t>
            </a:r>
          </a:p>
          <a:p>
            <a:r>
              <a:rPr lang="en-US" dirty="0" smtClean="0"/>
              <a:t>MRBS Graduate</a:t>
            </a:r>
            <a:endParaRPr lang="en-US" dirty="0"/>
          </a:p>
        </p:txBody>
      </p:sp>
      <p:pic>
        <p:nvPicPr>
          <p:cNvPr id="6" name="Picture 5"/>
          <p:cNvPicPr>
            <a:picLocks noChangeAspect="1"/>
          </p:cNvPicPr>
          <p:nvPr/>
        </p:nvPicPr>
        <p:blipFill>
          <a:blip r:embed="rId2"/>
          <a:stretch>
            <a:fillRect/>
          </a:stretch>
        </p:blipFill>
        <p:spPr>
          <a:xfrm>
            <a:off x="673100" y="3819625"/>
            <a:ext cx="3111500" cy="2603500"/>
          </a:xfrm>
          <a:prstGeom prst="rect">
            <a:avLst/>
          </a:prstGeom>
        </p:spPr>
      </p:pic>
      <p:pic>
        <p:nvPicPr>
          <p:cNvPr id="7" name="Picture 6"/>
          <p:cNvPicPr>
            <a:picLocks noChangeAspect="1"/>
          </p:cNvPicPr>
          <p:nvPr/>
        </p:nvPicPr>
        <p:blipFill>
          <a:blip r:embed="rId3"/>
          <a:stretch>
            <a:fillRect/>
          </a:stretch>
        </p:blipFill>
        <p:spPr>
          <a:xfrm>
            <a:off x="317499" y="1295399"/>
            <a:ext cx="5881079" cy="2184401"/>
          </a:xfrm>
          <a:prstGeom prst="rect">
            <a:avLst/>
          </a:prstGeom>
        </p:spPr>
      </p:pic>
    </p:spTree>
    <p:extLst>
      <p:ext uri="{BB962C8B-B14F-4D97-AF65-F5344CB8AC3E}">
        <p14:creationId xmlns:p14="http://schemas.microsoft.com/office/powerpoint/2010/main" val="41121093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63600" y="0"/>
            <a:ext cx="7406640" cy="6858000"/>
          </a:xfrm>
          <a:prstGeom prst="rect">
            <a:avLst/>
          </a:prstGeom>
        </p:spPr>
      </p:pic>
    </p:spTree>
    <p:extLst>
      <p:ext uri="{BB962C8B-B14F-4D97-AF65-F5344CB8AC3E}">
        <p14:creationId xmlns:p14="http://schemas.microsoft.com/office/powerpoint/2010/main" val="42745382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TextBox 4"/>
          <p:cNvSpPr txBox="1"/>
          <p:nvPr/>
        </p:nvSpPr>
        <p:spPr>
          <a:xfrm>
            <a:off x="317500" y="1234420"/>
            <a:ext cx="6880810" cy="58477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200" b="1" dirty="0" smtClean="0"/>
              <a:t>ECG changes associated with </a:t>
            </a:r>
            <a:r>
              <a:rPr lang="en-US" sz="3200" b="1" dirty="0" err="1" smtClean="0"/>
              <a:t>ischaemia</a:t>
            </a:r>
            <a:endParaRPr lang="en-US" sz="3200" b="1" dirty="0"/>
          </a:p>
        </p:txBody>
      </p:sp>
      <p:sp>
        <p:nvSpPr>
          <p:cNvPr id="6" name="TextBox 5"/>
          <p:cNvSpPr txBox="1"/>
          <p:nvPr/>
        </p:nvSpPr>
        <p:spPr>
          <a:xfrm>
            <a:off x="381000" y="2082800"/>
            <a:ext cx="3581400" cy="2031325"/>
          </a:xfrm>
          <a:prstGeom prst="rect">
            <a:avLst/>
          </a:prstGeom>
          <a:noFill/>
        </p:spPr>
        <p:txBody>
          <a:bodyPr wrap="square" rtlCol="0">
            <a:spAutoFit/>
          </a:bodyPr>
          <a:lstStyle/>
          <a:p>
            <a:pPr marL="285750" indent="-285750">
              <a:buFont typeface="Arial"/>
              <a:buChar char="•"/>
            </a:pPr>
            <a:r>
              <a:rPr lang="en-US" dirty="0" err="1" smtClean="0"/>
              <a:t>Hyperacute</a:t>
            </a:r>
            <a:r>
              <a:rPr lang="en-US" dirty="0" smtClean="0"/>
              <a:t> T waves</a:t>
            </a:r>
          </a:p>
          <a:p>
            <a:pPr marL="285750" indent="-285750">
              <a:buFont typeface="Arial"/>
              <a:buChar char="•"/>
            </a:pPr>
            <a:r>
              <a:rPr lang="en-US" dirty="0" smtClean="0"/>
              <a:t>Poor R wave progression</a:t>
            </a:r>
          </a:p>
          <a:p>
            <a:pPr marL="285750" indent="-285750">
              <a:buFont typeface="Arial"/>
              <a:buChar char="•"/>
            </a:pPr>
            <a:r>
              <a:rPr lang="en-US" dirty="0" smtClean="0"/>
              <a:t>ST segment depression</a:t>
            </a:r>
          </a:p>
          <a:p>
            <a:pPr marL="285750" indent="-285750">
              <a:buFont typeface="Arial"/>
              <a:buChar char="•"/>
            </a:pPr>
            <a:r>
              <a:rPr lang="en-US" dirty="0" smtClean="0"/>
              <a:t>ST segment (convex) elevation</a:t>
            </a:r>
          </a:p>
          <a:p>
            <a:pPr marL="285750" indent="-285750">
              <a:buFont typeface="Arial"/>
              <a:buChar char="•"/>
            </a:pPr>
            <a:r>
              <a:rPr lang="en-US" dirty="0" smtClean="0"/>
              <a:t>T wave inversion</a:t>
            </a:r>
          </a:p>
          <a:p>
            <a:pPr marL="285750" indent="-285750">
              <a:buFont typeface="Arial"/>
              <a:buChar char="•"/>
            </a:pPr>
            <a:r>
              <a:rPr lang="en-US" dirty="0" smtClean="0"/>
              <a:t>Ventricular ectopic</a:t>
            </a:r>
          </a:p>
          <a:p>
            <a:pPr marL="285750" indent="-285750">
              <a:buFont typeface="Arial"/>
              <a:buChar char="•"/>
            </a:pPr>
            <a:r>
              <a:rPr lang="en-US" dirty="0" smtClean="0"/>
              <a:t>Pathological Q waves</a:t>
            </a:r>
            <a:endParaRPr lang="en-US" dirty="0"/>
          </a:p>
        </p:txBody>
      </p:sp>
      <p:pic>
        <p:nvPicPr>
          <p:cNvPr id="7" name="Picture 6"/>
          <p:cNvPicPr>
            <a:picLocks noChangeAspect="1"/>
          </p:cNvPicPr>
          <p:nvPr/>
        </p:nvPicPr>
        <p:blipFill>
          <a:blip r:embed="rId2"/>
          <a:stretch>
            <a:fillRect/>
          </a:stretch>
        </p:blipFill>
        <p:spPr>
          <a:xfrm>
            <a:off x="6400801" y="2082800"/>
            <a:ext cx="2057400" cy="2381188"/>
          </a:xfrm>
          <a:prstGeom prst="rect">
            <a:avLst/>
          </a:prstGeom>
        </p:spPr>
      </p:pic>
      <p:sp>
        <p:nvSpPr>
          <p:cNvPr id="8" name="TextBox 7"/>
          <p:cNvSpPr txBox="1"/>
          <p:nvPr/>
        </p:nvSpPr>
        <p:spPr>
          <a:xfrm>
            <a:off x="6182310" y="4587438"/>
            <a:ext cx="2758490" cy="1015663"/>
          </a:xfrm>
          <a:prstGeom prst="rect">
            <a:avLst/>
          </a:prstGeom>
          <a:noFill/>
        </p:spPr>
        <p:txBody>
          <a:bodyPr wrap="square" rtlCol="0">
            <a:spAutoFit/>
          </a:bodyPr>
          <a:lstStyle/>
          <a:p>
            <a:pPr marL="285750" indent="-285750">
              <a:buFont typeface="Arial"/>
              <a:buChar char="•"/>
            </a:pPr>
            <a:r>
              <a:rPr lang="en-US" sz="1200" dirty="0" smtClean="0"/>
              <a:t>TWI normal in </a:t>
            </a:r>
            <a:r>
              <a:rPr lang="en-US" sz="1200" dirty="0" err="1" smtClean="0"/>
              <a:t>aVR</a:t>
            </a:r>
            <a:r>
              <a:rPr lang="en-US" sz="1200" dirty="0" smtClean="0"/>
              <a:t> and V1</a:t>
            </a:r>
          </a:p>
          <a:p>
            <a:pPr marL="285750" indent="-285750">
              <a:buFont typeface="Arial"/>
              <a:buChar char="•"/>
            </a:pPr>
            <a:r>
              <a:rPr lang="en-US" sz="1200" dirty="0" smtClean="0"/>
              <a:t>In children, TWI normal leads V1 – V3</a:t>
            </a:r>
          </a:p>
          <a:p>
            <a:pPr marL="285750" indent="-285750">
              <a:buFont typeface="Arial"/>
              <a:buChar char="•"/>
            </a:pPr>
            <a:r>
              <a:rPr lang="en-US" sz="1200" dirty="0" smtClean="0"/>
              <a:t>Peaked T waves of hyperkalemia are symmetrical</a:t>
            </a:r>
            <a:endParaRPr lang="en-US" sz="1200" dirty="0"/>
          </a:p>
        </p:txBody>
      </p:sp>
      <p:sp>
        <p:nvSpPr>
          <p:cNvPr id="9" name="TextBox 8"/>
          <p:cNvSpPr txBox="1"/>
          <p:nvPr/>
        </p:nvSpPr>
        <p:spPr>
          <a:xfrm>
            <a:off x="317500" y="5673298"/>
            <a:ext cx="4660900" cy="830997"/>
          </a:xfrm>
          <a:prstGeom prst="rect">
            <a:avLst/>
          </a:prstGeom>
          <a:noFill/>
        </p:spPr>
        <p:txBody>
          <a:bodyPr wrap="square" rtlCol="0">
            <a:spAutoFit/>
          </a:bodyPr>
          <a:lstStyle/>
          <a:p>
            <a:r>
              <a:rPr lang="en-US" sz="1200" dirty="0" smtClean="0"/>
              <a:t>Q waves</a:t>
            </a:r>
          </a:p>
          <a:p>
            <a:pPr marL="285750" indent="-285750">
              <a:buFont typeface="Arial"/>
              <a:buChar char="•"/>
            </a:pPr>
            <a:r>
              <a:rPr lang="en-US" sz="1200" dirty="0" smtClean="0"/>
              <a:t>Small lateral q waves can be present representing </a:t>
            </a:r>
            <a:r>
              <a:rPr lang="en-US" sz="1200" dirty="0" err="1" smtClean="0"/>
              <a:t>septal</a:t>
            </a:r>
            <a:r>
              <a:rPr lang="en-US" sz="1200" dirty="0" smtClean="0"/>
              <a:t> </a:t>
            </a:r>
            <a:r>
              <a:rPr lang="en-US" sz="1200" dirty="0" err="1" smtClean="0"/>
              <a:t>depol</a:t>
            </a:r>
            <a:endParaRPr lang="en-US" sz="1200" dirty="0" smtClean="0"/>
          </a:p>
          <a:p>
            <a:pPr marL="285750" indent="-285750">
              <a:buFont typeface="Arial"/>
              <a:buChar char="•"/>
            </a:pPr>
            <a:r>
              <a:rPr lang="en-US" sz="1200" dirty="0" smtClean="0"/>
              <a:t>&gt;40ms wide, &gt;2mm deep, &gt;25% depth of QRS complex, pathological if seen in V1 – V3</a:t>
            </a:r>
          </a:p>
        </p:txBody>
      </p:sp>
      <p:pic>
        <p:nvPicPr>
          <p:cNvPr id="10" name="Picture 9"/>
          <p:cNvPicPr>
            <a:picLocks noChangeAspect="1"/>
          </p:cNvPicPr>
          <p:nvPr/>
        </p:nvPicPr>
        <p:blipFill>
          <a:blip r:embed="rId3"/>
          <a:stretch>
            <a:fillRect/>
          </a:stretch>
        </p:blipFill>
        <p:spPr>
          <a:xfrm>
            <a:off x="381000" y="4463988"/>
            <a:ext cx="2408011" cy="1232575"/>
          </a:xfrm>
          <a:prstGeom prst="rect">
            <a:avLst/>
          </a:prstGeom>
        </p:spPr>
      </p:pic>
    </p:spTree>
    <p:extLst>
      <p:ext uri="{BB962C8B-B14F-4D97-AF65-F5344CB8AC3E}">
        <p14:creationId xmlns:p14="http://schemas.microsoft.com/office/powerpoint/2010/main" val="8941889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6" name="TextBox 5"/>
          <p:cNvSpPr txBox="1"/>
          <p:nvPr/>
        </p:nvSpPr>
        <p:spPr>
          <a:xfrm>
            <a:off x="317500" y="5790168"/>
            <a:ext cx="1820217" cy="369332"/>
          </a:xfrm>
          <a:prstGeom prst="rect">
            <a:avLst/>
          </a:prstGeom>
          <a:noFill/>
        </p:spPr>
        <p:txBody>
          <a:bodyPr wrap="none" rtlCol="0">
            <a:spAutoFit/>
          </a:bodyPr>
          <a:lstStyle/>
          <a:p>
            <a:r>
              <a:rPr lang="en-US" b="1" dirty="0" smtClean="0"/>
              <a:t>Describe the ECG</a:t>
            </a:r>
            <a:endParaRPr lang="en-US" b="1" dirty="0"/>
          </a:p>
        </p:txBody>
      </p:sp>
      <p:pic>
        <p:nvPicPr>
          <p:cNvPr id="2" name="Picture 1"/>
          <p:cNvPicPr>
            <a:picLocks noChangeAspect="1"/>
          </p:cNvPicPr>
          <p:nvPr/>
        </p:nvPicPr>
        <p:blipFill>
          <a:blip r:embed="rId2"/>
          <a:stretch>
            <a:fillRect/>
          </a:stretch>
        </p:blipFill>
        <p:spPr>
          <a:xfrm>
            <a:off x="0" y="1854200"/>
            <a:ext cx="9144000" cy="3143250"/>
          </a:xfrm>
          <a:prstGeom prst="rect">
            <a:avLst/>
          </a:prstGeom>
        </p:spPr>
      </p:pic>
    </p:spTree>
    <p:extLst>
      <p:ext uri="{BB962C8B-B14F-4D97-AF65-F5344CB8AC3E}">
        <p14:creationId xmlns:p14="http://schemas.microsoft.com/office/powerpoint/2010/main" val="31076518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6" name="TextBox 5"/>
          <p:cNvSpPr txBox="1"/>
          <p:nvPr/>
        </p:nvSpPr>
        <p:spPr>
          <a:xfrm>
            <a:off x="317501" y="5420836"/>
            <a:ext cx="4864100" cy="1200329"/>
          </a:xfrm>
          <a:prstGeom prst="rect">
            <a:avLst/>
          </a:prstGeom>
          <a:noFill/>
        </p:spPr>
        <p:txBody>
          <a:bodyPr wrap="square" rtlCol="0">
            <a:spAutoFit/>
          </a:bodyPr>
          <a:lstStyle/>
          <a:p>
            <a:r>
              <a:rPr lang="en-US" b="1" dirty="0" smtClean="0"/>
              <a:t>Describe the ECG</a:t>
            </a:r>
          </a:p>
          <a:p>
            <a:r>
              <a:rPr lang="en-US" dirty="0" smtClean="0"/>
              <a:t>NSR, normal axis, LA enlargement, q wave III, TWI III, biphasic T </a:t>
            </a:r>
            <a:r>
              <a:rPr lang="en-US" dirty="0" err="1" smtClean="0"/>
              <a:t>aVF</a:t>
            </a:r>
            <a:r>
              <a:rPr lang="en-US" dirty="0" smtClean="0"/>
              <a:t>, subtle ST elevation lead III</a:t>
            </a:r>
          </a:p>
          <a:p>
            <a:r>
              <a:rPr lang="en-US" dirty="0" smtClean="0"/>
              <a:t>ST depression </a:t>
            </a:r>
            <a:r>
              <a:rPr lang="en-US" dirty="0" err="1" smtClean="0"/>
              <a:t>aVL</a:t>
            </a:r>
            <a:endParaRPr lang="en-US" dirty="0"/>
          </a:p>
        </p:txBody>
      </p:sp>
      <p:pic>
        <p:nvPicPr>
          <p:cNvPr id="2" name="Picture 1"/>
          <p:cNvPicPr>
            <a:picLocks noChangeAspect="1"/>
          </p:cNvPicPr>
          <p:nvPr/>
        </p:nvPicPr>
        <p:blipFill>
          <a:blip r:embed="rId2"/>
          <a:stretch>
            <a:fillRect/>
          </a:stretch>
        </p:blipFill>
        <p:spPr>
          <a:xfrm>
            <a:off x="0" y="1854200"/>
            <a:ext cx="9144000" cy="3143250"/>
          </a:xfrm>
          <a:prstGeom prst="rect">
            <a:avLst/>
          </a:prstGeom>
        </p:spPr>
      </p:pic>
      <p:sp>
        <p:nvSpPr>
          <p:cNvPr id="5" name="TextBox 4"/>
          <p:cNvSpPr txBox="1"/>
          <p:nvPr/>
        </p:nvSpPr>
        <p:spPr>
          <a:xfrm>
            <a:off x="6818968" y="5651668"/>
            <a:ext cx="2210732" cy="646331"/>
          </a:xfrm>
          <a:prstGeom prst="rect">
            <a:avLst/>
          </a:prstGeom>
          <a:noFill/>
        </p:spPr>
        <p:txBody>
          <a:bodyPr wrap="square" rtlCol="0">
            <a:spAutoFit/>
          </a:bodyPr>
          <a:lstStyle/>
          <a:p>
            <a:r>
              <a:rPr lang="en-US" b="1" dirty="0" smtClean="0">
                <a:solidFill>
                  <a:srgbClr val="FF0000"/>
                </a:solidFill>
              </a:rPr>
              <a:t>Inferior </a:t>
            </a:r>
            <a:r>
              <a:rPr lang="en-US" b="1" dirty="0" err="1" smtClean="0">
                <a:solidFill>
                  <a:srgbClr val="FF0000"/>
                </a:solidFill>
              </a:rPr>
              <a:t>ischaemic</a:t>
            </a:r>
            <a:r>
              <a:rPr lang="en-US" b="1" dirty="0" smtClean="0">
                <a:solidFill>
                  <a:srgbClr val="FF0000"/>
                </a:solidFill>
              </a:rPr>
              <a:t> changes</a:t>
            </a:r>
            <a:endParaRPr lang="en-US" b="1" dirty="0">
              <a:solidFill>
                <a:srgbClr val="FF0000"/>
              </a:solidFill>
            </a:endParaRPr>
          </a:p>
        </p:txBody>
      </p:sp>
    </p:spTree>
    <p:extLst>
      <p:ext uri="{BB962C8B-B14F-4D97-AF65-F5344CB8AC3E}">
        <p14:creationId xmlns:p14="http://schemas.microsoft.com/office/powerpoint/2010/main" val="10905314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You believe that this patient has an anterolateral STEMI. The history from the patie</a:t>
            </a:r>
            <a:r>
              <a:rPr lang="en-US" dirty="0"/>
              <a:t>n</a:t>
            </a:r>
            <a:r>
              <a:rPr lang="en-US" dirty="0" smtClean="0"/>
              <a:t>t suggests that the pain occurred about 30 minutes ago. The nearest hospital with angiography services is Orange, which is about a 80 minute transfer time once retrieval services are organized. </a:t>
            </a: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22956238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US" dirty="0" smtClean="0"/>
              <a:t>What is correct regarding reperfusion strategies?</a:t>
            </a:r>
          </a:p>
          <a:p>
            <a:pPr marL="514350" indent="-514350">
              <a:buAutoNum type="alphaLcParenBoth"/>
            </a:pPr>
            <a:r>
              <a:rPr lang="en-US" dirty="0" smtClean="0"/>
              <a:t>At any time, PCI is preferred over thrombolysis</a:t>
            </a:r>
          </a:p>
          <a:p>
            <a:pPr marL="514350" indent="-514350">
              <a:buAutoNum type="alphaLcParenBoth"/>
            </a:pPr>
            <a:r>
              <a:rPr lang="en-US" dirty="0" smtClean="0"/>
              <a:t>If the patient presented within 14 hours of chest pain with ECG showing STEMI, emergency reperfusion is indicated</a:t>
            </a:r>
          </a:p>
          <a:p>
            <a:pPr marL="514350" indent="-514350">
              <a:buAutoNum type="alphaLcParenBoth"/>
            </a:pPr>
            <a:r>
              <a:rPr lang="en-US" dirty="0" smtClean="0"/>
              <a:t>Thrombolysis is indicated provided there are no contraindications and the patient presents within 12 hours of chest pain AND there is going to be a 60 minute or more delay</a:t>
            </a:r>
          </a:p>
          <a:p>
            <a:pPr marL="514350" indent="-514350">
              <a:buAutoNum type="alphaLcParenBoth"/>
            </a:pPr>
            <a:r>
              <a:rPr lang="en-US" dirty="0" smtClean="0"/>
              <a:t>Successful thrombolysis is judged by clinical resolution of chest pain and a greater than 50% reduction in ST segments</a:t>
            </a:r>
          </a:p>
          <a:p>
            <a:pPr marL="514350" indent="-514350">
              <a:buAutoNum type="alphaLcParenBoth"/>
            </a:pPr>
            <a:r>
              <a:rPr lang="en-US" dirty="0" smtClean="0"/>
              <a:t>Bare metal stents are preferred over drug eluting stents because the risk of late stent thrombosis is higher with drug eluting stents</a:t>
            </a:r>
          </a:p>
          <a:p>
            <a:pPr marL="514350" indent="-514350">
              <a:buFont typeface="Arial"/>
              <a:buAutoNum type="alphaLcParenBoth"/>
            </a:pPr>
            <a:r>
              <a:rPr lang="en-US" dirty="0" smtClean="0"/>
              <a:t>If the coronary anatomy showed multivessel disease, CABG as apposed to stenting reduces mortality</a:t>
            </a:r>
          </a:p>
          <a:p>
            <a:pPr marL="0" indent="0">
              <a:buNone/>
            </a:pP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22956238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US" dirty="0" smtClean="0"/>
              <a:t>What is correct regarding reperfusion strategies?</a:t>
            </a:r>
          </a:p>
          <a:p>
            <a:pPr marL="514350" indent="-514350">
              <a:buAutoNum type="alphaLcParenBoth"/>
            </a:pPr>
            <a:r>
              <a:rPr lang="en-US" dirty="0" smtClean="0"/>
              <a:t>At any time, PCI is preferred over thrombolysis</a:t>
            </a:r>
          </a:p>
          <a:p>
            <a:pPr marL="514350" indent="-514350">
              <a:buAutoNum type="alphaLcParenBoth"/>
            </a:pPr>
            <a:r>
              <a:rPr lang="en-US" dirty="0" smtClean="0"/>
              <a:t>If the patient presented within 14 hours of chest pain with ECG showing STEMI, emergency reperfusion is indicated</a:t>
            </a:r>
          </a:p>
          <a:p>
            <a:pPr marL="514350" indent="-514350">
              <a:buAutoNum type="alphaLcParenBoth"/>
            </a:pPr>
            <a:r>
              <a:rPr lang="en-US" dirty="0" smtClean="0">
                <a:solidFill>
                  <a:srgbClr val="000000"/>
                </a:solidFill>
              </a:rPr>
              <a:t>Thrombolysis is indicated provided there are no contraindications and the patient presents within 12 hours of chest pain AND there is going to be a 60 minute or more delay</a:t>
            </a:r>
          </a:p>
          <a:p>
            <a:pPr marL="514350" indent="-514350">
              <a:buAutoNum type="alphaLcParenBoth"/>
            </a:pPr>
            <a:r>
              <a:rPr lang="en-US" dirty="0" smtClean="0">
                <a:solidFill>
                  <a:srgbClr val="FF0000"/>
                </a:solidFill>
              </a:rPr>
              <a:t>Successful thrombolysis is judged by clinical resolution of chest pain and a greater than 50% reduction in ST segments</a:t>
            </a:r>
          </a:p>
          <a:p>
            <a:pPr marL="514350" indent="-514350">
              <a:buAutoNum type="alphaLcParenBoth"/>
            </a:pPr>
            <a:r>
              <a:rPr lang="en-US" dirty="0" smtClean="0"/>
              <a:t>Bare metal stents are preferred over drug eluting stents because the risk of late stent thrombosis is higher with drug eluting stents</a:t>
            </a:r>
          </a:p>
          <a:p>
            <a:pPr marL="514350" indent="-514350">
              <a:buAutoNum type="alphaLcParenBoth"/>
            </a:pPr>
            <a:r>
              <a:rPr lang="en-US" dirty="0" smtClean="0"/>
              <a:t>If the coronary anatomy showed multivessel disease, CABG as apposed to stenting reduces mortality</a:t>
            </a: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32834104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20801"/>
            <a:ext cx="8229600" cy="1816099"/>
          </a:xfrm>
        </p:spPr>
        <p:txBody>
          <a:bodyPr>
            <a:normAutofit fontScale="92500"/>
          </a:bodyPr>
          <a:lstStyle/>
          <a:p>
            <a:pPr marL="0" indent="0">
              <a:buNone/>
            </a:pPr>
            <a:r>
              <a:rPr lang="en-US" dirty="0" smtClean="0"/>
              <a:t>What is correct regarding reperfusion strategies?</a:t>
            </a:r>
          </a:p>
          <a:p>
            <a:pPr marL="514350" indent="-514350">
              <a:buAutoNum type="alphaLcParenBoth"/>
            </a:pPr>
            <a:r>
              <a:rPr lang="en-US" dirty="0" smtClean="0"/>
              <a:t>At any time, PCI is preferred over thrombolysis: </a:t>
            </a:r>
            <a:r>
              <a:rPr lang="en-US" dirty="0" smtClean="0">
                <a:solidFill>
                  <a:srgbClr val="FF0000"/>
                </a:solidFill>
              </a:rPr>
              <a:t>Incorrect</a:t>
            </a:r>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pic>
        <p:nvPicPr>
          <p:cNvPr id="2" name="Picture 1"/>
          <p:cNvPicPr>
            <a:picLocks noChangeAspect="1"/>
          </p:cNvPicPr>
          <p:nvPr/>
        </p:nvPicPr>
        <p:blipFill>
          <a:blip r:embed="rId2"/>
          <a:stretch>
            <a:fillRect/>
          </a:stretch>
        </p:blipFill>
        <p:spPr>
          <a:xfrm>
            <a:off x="1460500" y="3136900"/>
            <a:ext cx="5702300" cy="3617131"/>
          </a:xfrm>
          <a:prstGeom prst="rect">
            <a:avLst/>
          </a:prstGeom>
        </p:spPr>
      </p:pic>
    </p:spTree>
    <p:extLst>
      <p:ext uri="{BB962C8B-B14F-4D97-AF65-F5344CB8AC3E}">
        <p14:creationId xmlns:p14="http://schemas.microsoft.com/office/powerpoint/2010/main" val="33378151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74700"/>
            <a:ext cx="9144000" cy="5291142"/>
          </a:xfrm>
          <a:prstGeom prst="rect">
            <a:avLst/>
          </a:prstGeom>
        </p:spPr>
      </p:pic>
    </p:spTree>
    <p:extLst>
      <p:ext uri="{BB962C8B-B14F-4D97-AF65-F5344CB8AC3E}">
        <p14:creationId xmlns:p14="http://schemas.microsoft.com/office/powerpoint/2010/main" val="29089565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9600"/>
            <a:ext cx="9144000" cy="5623084"/>
          </a:xfrm>
          <a:prstGeom prst="rect">
            <a:avLst/>
          </a:prstGeom>
        </p:spPr>
      </p:pic>
    </p:spTree>
    <p:extLst>
      <p:ext uri="{BB962C8B-B14F-4D97-AF65-F5344CB8AC3E}">
        <p14:creationId xmlns:p14="http://schemas.microsoft.com/office/powerpoint/2010/main" val="8037005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r>
              <a:rPr lang="en-US" b="1" dirty="0" smtClean="0">
                <a:solidFill>
                  <a:srgbClr val="FF0000"/>
                </a:solidFill>
              </a:rPr>
              <a:t>Note!</a:t>
            </a:r>
          </a:p>
          <a:p>
            <a:r>
              <a:rPr lang="en-US" dirty="0" smtClean="0">
                <a:solidFill>
                  <a:schemeClr val="tx1"/>
                </a:solidFill>
              </a:rPr>
              <a:t>Being Rurally bonded does not mean you have to be a general practitioner, but a rural GP &gt;&gt;&gt;&gt; urban GP </a:t>
            </a:r>
            <a:r>
              <a:rPr lang="en-US" dirty="0" smtClean="0">
                <a:solidFill>
                  <a:schemeClr val="tx1"/>
                </a:solidFill>
                <a:sym typeface="Wingdings"/>
              </a:rPr>
              <a:t> [believe that!]</a:t>
            </a:r>
          </a:p>
          <a:p>
            <a:r>
              <a:rPr lang="en-US" dirty="0" smtClean="0">
                <a:solidFill>
                  <a:schemeClr val="tx1"/>
                </a:solidFill>
                <a:sym typeface="Wingdings"/>
              </a:rPr>
              <a:t>Please consider RACP training! A Rural physician is an extremely worthwhile career – multiple opportunities, extended scope of practice</a:t>
            </a:r>
            <a:endParaRPr lang="en-US" dirty="0">
              <a:solidFill>
                <a:schemeClr val="tx1"/>
              </a:solidFill>
            </a:endParaRPr>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13292523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076699"/>
          </a:xfrm>
        </p:spPr>
        <p:txBody>
          <a:bodyPr>
            <a:normAutofit fontScale="77500" lnSpcReduction="20000"/>
          </a:bodyPr>
          <a:lstStyle/>
          <a:p>
            <a:pPr marL="0" indent="0">
              <a:buNone/>
            </a:pPr>
            <a:r>
              <a:rPr lang="en-US" dirty="0" smtClean="0"/>
              <a:t>What is correct regarding reperfusion strategies?</a:t>
            </a:r>
          </a:p>
          <a:p>
            <a:pPr marL="514350" indent="-514350">
              <a:buAutoNum type="alphaLcParenBoth"/>
            </a:pPr>
            <a:r>
              <a:rPr lang="en-US" dirty="0" smtClean="0"/>
              <a:t>If the patient presented within 14 hours of chest pain with ECG showing STEMI, emergency reperfusion is indicated </a:t>
            </a:r>
            <a:r>
              <a:rPr lang="en-US" dirty="0" smtClean="0">
                <a:solidFill>
                  <a:srgbClr val="FF0000"/>
                </a:solidFill>
              </a:rPr>
              <a:t>(INCORRECT)</a:t>
            </a:r>
            <a:endParaRPr lang="en-US" dirty="0">
              <a:solidFill>
                <a:srgbClr val="31859C"/>
              </a:solidFill>
            </a:endParaRPr>
          </a:p>
          <a:p>
            <a:r>
              <a:rPr lang="en-US" dirty="0" smtClean="0">
                <a:solidFill>
                  <a:srgbClr val="31859C"/>
                </a:solidFill>
              </a:rPr>
              <a:t>No not as a routine. Most of the reperfusion trials excluded patients that presented over 12 hours of symptoms</a:t>
            </a:r>
          </a:p>
          <a:p>
            <a:r>
              <a:rPr lang="en-US" dirty="0" smtClean="0">
                <a:solidFill>
                  <a:srgbClr val="31859C"/>
                </a:solidFill>
              </a:rPr>
              <a:t>If a patient is still symptomatic, has evidence of LV failure, then it is reasonable to attempt primary PCI in this population but there is not a big evidence base to guide us</a:t>
            </a:r>
          </a:p>
          <a:p>
            <a:r>
              <a:rPr lang="en-US" dirty="0" smtClean="0">
                <a:solidFill>
                  <a:srgbClr val="31859C"/>
                </a:solidFill>
              </a:rPr>
              <a:t>Most patients have a poor recall of time of onset of symptoms anyway, which is an inherent problem for this population</a:t>
            </a:r>
            <a:endParaRPr lang="en-US" dirty="0" smtClean="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23022781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2701"/>
            <a:ext cx="8229600" cy="1257299"/>
          </a:xfrm>
        </p:spPr>
        <p:txBody>
          <a:bodyPr>
            <a:normAutofit fontScale="70000" lnSpcReduction="20000"/>
          </a:bodyPr>
          <a:lstStyle/>
          <a:p>
            <a:pPr marL="0" indent="0">
              <a:buNone/>
            </a:pPr>
            <a:r>
              <a:rPr lang="en-US" dirty="0" smtClean="0"/>
              <a:t>What is correct regarding reperfusion strategies?</a:t>
            </a:r>
          </a:p>
          <a:p>
            <a:pPr marL="514350" indent="-514350">
              <a:buAutoNum type="alphaLcParenBoth"/>
            </a:pPr>
            <a:r>
              <a:rPr lang="en-US" dirty="0" smtClean="0"/>
              <a:t>Thrombolysis is indicated provided there are no contraindications and the patient presents within 12 hours of chest pain AND there is going to be a 60 minute or more delay </a:t>
            </a:r>
            <a:r>
              <a:rPr lang="en-US" dirty="0" smtClean="0">
                <a:solidFill>
                  <a:srgbClr val="FF0000"/>
                </a:solidFill>
              </a:rPr>
              <a:t>(Incorrect)</a:t>
            </a:r>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pic>
        <p:nvPicPr>
          <p:cNvPr id="5" name="Picture 4"/>
          <p:cNvPicPr>
            <a:picLocks noChangeAspect="1"/>
          </p:cNvPicPr>
          <p:nvPr/>
        </p:nvPicPr>
        <p:blipFill rotWithShape="1">
          <a:blip r:embed="rId2"/>
          <a:srcRect l="3093" r="5784" b="3940"/>
          <a:stretch/>
        </p:blipFill>
        <p:spPr>
          <a:xfrm>
            <a:off x="1765300" y="2540000"/>
            <a:ext cx="5156200" cy="4146789"/>
          </a:xfrm>
          <a:prstGeom prst="rect">
            <a:avLst/>
          </a:prstGeom>
        </p:spPr>
      </p:pic>
    </p:spTree>
    <p:extLst>
      <p:ext uri="{BB962C8B-B14F-4D97-AF65-F5344CB8AC3E}">
        <p14:creationId xmlns:p14="http://schemas.microsoft.com/office/powerpoint/2010/main" val="17237553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Within the 1 hour golden window of symptom presentation</a:t>
            </a:r>
          </a:p>
          <a:p>
            <a:pPr lvl="1"/>
            <a:r>
              <a:rPr lang="en-US" dirty="0" smtClean="0"/>
              <a:t>If &lt;60 min delay (door – balloon) then PCI is indicated</a:t>
            </a:r>
          </a:p>
          <a:p>
            <a:pPr lvl="1"/>
            <a:r>
              <a:rPr lang="en-US" dirty="0" smtClean="0"/>
              <a:t>If &gt;60 min delay then thrombolysis is preferred</a:t>
            </a:r>
          </a:p>
          <a:p>
            <a:pPr lvl="2"/>
            <a:r>
              <a:rPr lang="en-US" dirty="0" smtClean="0"/>
              <a:t>Because at this time this is the golden hour of reperfusion, when there is likely to be a lot more viable myocardium!</a:t>
            </a:r>
          </a:p>
          <a:p>
            <a:r>
              <a:rPr lang="en-US" dirty="0" smtClean="0"/>
              <a:t>Within the 12 hour window, of PCI related delay is going to be &gt;120 min, then fibrinolysis is preferred</a:t>
            </a:r>
          </a:p>
          <a:p>
            <a:pPr lvl="1"/>
            <a:r>
              <a:rPr lang="en-US" dirty="0" smtClean="0"/>
              <a:t>But with the proviso of urgent transfer to PCI center</a:t>
            </a:r>
          </a:p>
          <a:p>
            <a:pPr lvl="1"/>
            <a:endParaRPr lang="en-US" dirty="0" smtClean="0"/>
          </a:p>
          <a:p>
            <a:pPr lvl="1"/>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2068475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9600"/>
            <a:ext cx="9144000" cy="5623084"/>
          </a:xfrm>
          <a:prstGeom prst="rect">
            <a:avLst/>
          </a:prstGeom>
        </p:spPr>
      </p:pic>
    </p:spTree>
    <p:extLst>
      <p:ext uri="{BB962C8B-B14F-4D97-AF65-F5344CB8AC3E}">
        <p14:creationId xmlns:p14="http://schemas.microsoft.com/office/powerpoint/2010/main" val="3116116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1155701"/>
            <a:ext cx="8229600" cy="1231899"/>
          </a:xfrm>
        </p:spPr>
        <p:txBody>
          <a:bodyPr>
            <a:normAutofit fontScale="70000" lnSpcReduction="20000"/>
          </a:bodyPr>
          <a:lstStyle/>
          <a:p>
            <a:pPr marL="0" indent="0">
              <a:buNone/>
            </a:pPr>
            <a:r>
              <a:rPr lang="en-US" dirty="0" smtClean="0"/>
              <a:t>What is correct regarding reperfusion strategies?</a:t>
            </a:r>
          </a:p>
          <a:p>
            <a:pPr marL="514350" indent="-514350">
              <a:buAutoNum type="alphaLcParenBoth"/>
            </a:pPr>
            <a:r>
              <a:rPr lang="en-US" dirty="0" smtClean="0">
                <a:solidFill>
                  <a:srgbClr val="FF0000"/>
                </a:solidFill>
              </a:rPr>
              <a:t>Successful thrombolysis is judged by clinical resolution of chest pain and a greater than 50% reduction in ST segments</a:t>
            </a:r>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TextBox 4"/>
          <p:cNvSpPr txBox="1"/>
          <p:nvPr/>
        </p:nvSpPr>
        <p:spPr>
          <a:xfrm>
            <a:off x="759696" y="2243663"/>
            <a:ext cx="7596904" cy="427809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u="sng" dirty="0" smtClean="0"/>
              <a:t>Post-thrombolysis</a:t>
            </a:r>
          </a:p>
          <a:p>
            <a:endParaRPr lang="en-US" sz="1600" b="1" u="sng" dirty="0" smtClean="0"/>
          </a:p>
          <a:p>
            <a:pPr marL="228600" indent="-228600">
              <a:buFont typeface="+mj-lt"/>
              <a:buAutoNum type="arabicPeriod"/>
            </a:pPr>
            <a:r>
              <a:rPr lang="en-US" sz="1600" dirty="0" smtClean="0"/>
              <a:t>Routine </a:t>
            </a:r>
            <a:r>
              <a:rPr lang="en-US" sz="1600" dirty="0" err="1" smtClean="0"/>
              <a:t>pharmaco</a:t>
            </a:r>
            <a:r>
              <a:rPr lang="en-US" sz="1600" dirty="0" smtClean="0"/>
              <a:t>-invasive approach – transfer for routine PCI 3 – 24h</a:t>
            </a:r>
          </a:p>
          <a:p>
            <a:pPr marL="685800" lvl="1" indent="-228600">
              <a:buFont typeface="+mj-lt"/>
              <a:buAutoNum type="arabicPeriod"/>
            </a:pPr>
            <a:r>
              <a:rPr lang="en-US" sz="1600" dirty="0" smtClean="0"/>
              <a:t>Transfer AMI (NEJM) – lower </a:t>
            </a:r>
            <a:r>
              <a:rPr lang="en-US" sz="1600" dirty="0" err="1" smtClean="0"/>
              <a:t>reinfarction</a:t>
            </a:r>
            <a:r>
              <a:rPr lang="en-US" sz="1600" dirty="0" smtClean="0"/>
              <a:t> and recurrent </a:t>
            </a:r>
            <a:r>
              <a:rPr lang="en-US" sz="1600" dirty="0" err="1" smtClean="0"/>
              <a:t>ischaemia</a:t>
            </a:r>
            <a:endParaRPr lang="en-US" sz="1600" dirty="0" smtClean="0"/>
          </a:p>
          <a:p>
            <a:pPr marL="685800" lvl="1" indent="-228600">
              <a:buFont typeface="+mj-lt"/>
              <a:buAutoNum type="arabicPeriod"/>
            </a:pPr>
            <a:r>
              <a:rPr lang="en-US" sz="1600" dirty="0" smtClean="0"/>
              <a:t>NORDISTEMI, lower composite endpoint at 1y</a:t>
            </a:r>
          </a:p>
          <a:p>
            <a:pPr marL="685800" lvl="1" indent="-228600">
              <a:buFont typeface="+mj-lt"/>
              <a:buAutoNum type="arabicPeriod"/>
            </a:pPr>
            <a:r>
              <a:rPr lang="en-US" sz="1600" dirty="0" smtClean="0"/>
              <a:t>GRACIA-1, lower composite end-point at 1y</a:t>
            </a:r>
          </a:p>
          <a:p>
            <a:pPr marL="685800" lvl="1" indent="-228600">
              <a:buFont typeface="+mj-lt"/>
              <a:buAutoNum type="arabicPeriod"/>
            </a:pPr>
            <a:r>
              <a:rPr lang="en-US" sz="1600" dirty="0" smtClean="0"/>
              <a:t>Rationale: Fibrinolysis does increase flow in </a:t>
            </a:r>
            <a:r>
              <a:rPr lang="en-US" sz="1600" dirty="0" err="1" smtClean="0"/>
              <a:t>cuplrit</a:t>
            </a:r>
            <a:r>
              <a:rPr lang="en-US" sz="1600" dirty="0" smtClean="0"/>
              <a:t> vessel but only 50 – 60% achieve TIMI 3 (normal) flow and clinical benefits only seen in normal flow</a:t>
            </a:r>
          </a:p>
          <a:p>
            <a:pPr marL="228600" indent="-228600">
              <a:buFont typeface="+mj-lt"/>
              <a:buAutoNum type="arabicPeriod"/>
            </a:pPr>
            <a:r>
              <a:rPr lang="en-US" sz="1600" dirty="0" smtClean="0"/>
              <a:t>NO evidence for facilitated PCI – routine PCI within 3h of thrombolysis – mortality worse in this group</a:t>
            </a:r>
          </a:p>
          <a:p>
            <a:pPr marL="228600" indent="-228600">
              <a:buFont typeface="+mj-lt"/>
              <a:buAutoNum type="arabicPeriod"/>
            </a:pPr>
            <a:r>
              <a:rPr lang="en-US" sz="1600" b="1" dirty="0" smtClean="0">
                <a:solidFill>
                  <a:srgbClr val="FF0000"/>
                </a:solidFill>
              </a:rPr>
              <a:t>Failed thrombolysis – transfer for immediate PCI</a:t>
            </a:r>
          </a:p>
          <a:p>
            <a:pPr marL="685800" lvl="1" indent="-228600">
              <a:buFont typeface="+mj-lt"/>
              <a:buAutoNum type="arabicPeriod"/>
            </a:pPr>
            <a:r>
              <a:rPr lang="en-US" sz="1600" b="1" dirty="0" smtClean="0">
                <a:solidFill>
                  <a:srgbClr val="FF0000"/>
                </a:solidFill>
              </a:rPr>
              <a:t>Called Rescue PCI</a:t>
            </a:r>
          </a:p>
          <a:p>
            <a:pPr marL="1143000" lvl="2" indent="-228600">
              <a:buFont typeface="+mj-lt"/>
              <a:buAutoNum type="arabicPeriod"/>
            </a:pPr>
            <a:r>
              <a:rPr lang="en-US" sz="1600" b="1" dirty="0" smtClean="0">
                <a:solidFill>
                  <a:srgbClr val="FF0000"/>
                </a:solidFill>
              </a:rPr>
              <a:t>Benefits include reduction in risk of developing HF, NS reduction in mortality, reduction in re-infarction</a:t>
            </a:r>
          </a:p>
          <a:p>
            <a:pPr marL="685800" lvl="1" indent="-228600">
              <a:buFont typeface="+mj-lt"/>
              <a:buAutoNum type="arabicPeriod"/>
            </a:pPr>
            <a:r>
              <a:rPr lang="en-US" sz="1600" b="1" dirty="0" smtClean="0">
                <a:solidFill>
                  <a:srgbClr val="FF0000"/>
                </a:solidFill>
              </a:rPr>
              <a:t>Consider if there is (a) recurrent chest pain (b) </a:t>
            </a:r>
            <a:r>
              <a:rPr lang="en-US" sz="1600" b="1" dirty="0" err="1" smtClean="0">
                <a:solidFill>
                  <a:srgbClr val="FF0000"/>
                </a:solidFill>
              </a:rPr>
              <a:t>haemodynamic</a:t>
            </a:r>
            <a:r>
              <a:rPr lang="en-US" sz="1600" b="1" dirty="0" smtClean="0">
                <a:solidFill>
                  <a:srgbClr val="FF0000"/>
                </a:solidFill>
              </a:rPr>
              <a:t> instability (c) reduction of ST-T &lt;50% following thrombolysis</a:t>
            </a:r>
          </a:p>
          <a:p>
            <a:pPr marL="228600" indent="-228600">
              <a:buFont typeface="+mj-lt"/>
              <a:buAutoNum type="arabicPeriod"/>
            </a:pPr>
            <a:endParaRPr lang="en-US" sz="800" dirty="0" smtClean="0"/>
          </a:p>
          <a:p>
            <a:endParaRPr lang="en-US" sz="800" dirty="0" smtClean="0"/>
          </a:p>
        </p:txBody>
      </p:sp>
    </p:spTree>
    <p:extLst>
      <p:ext uri="{BB962C8B-B14F-4D97-AF65-F5344CB8AC3E}">
        <p14:creationId xmlns:p14="http://schemas.microsoft.com/office/powerpoint/2010/main" val="38509749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6999"/>
            <a:ext cx="5603003" cy="3867559"/>
          </a:xfrm>
          <a:prstGeom prst="rect">
            <a:avLst/>
          </a:prstGeom>
        </p:spPr>
      </p:pic>
      <p:pic>
        <p:nvPicPr>
          <p:cNvPr id="5" name="Picture 4"/>
          <p:cNvPicPr>
            <a:picLocks noChangeAspect="1"/>
          </p:cNvPicPr>
          <p:nvPr/>
        </p:nvPicPr>
        <p:blipFill>
          <a:blip r:embed="rId3"/>
          <a:stretch>
            <a:fillRect/>
          </a:stretch>
        </p:blipFill>
        <p:spPr>
          <a:xfrm>
            <a:off x="368300" y="3708400"/>
            <a:ext cx="6273800" cy="3149600"/>
          </a:xfrm>
          <a:prstGeom prst="rect">
            <a:avLst/>
          </a:prstGeom>
        </p:spPr>
      </p:pic>
    </p:spTree>
    <p:extLst>
      <p:ext uri="{BB962C8B-B14F-4D97-AF65-F5344CB8AC3E}">
        <p14:creationId xmlns:p14="http://schemas.microsoft.com/office/powerpoint/2010/main" val="34406359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58901"/>
            <a:ext cx="8229600" cy="5181599"/>
          </a:xfrm>
        </p:spPr>
        <p:txBody>
          <a:bodyPr>
            <a:normAutofit fontScale="55000" lnSpcReduction="20000"/>
          </a:bodyPr>
          <a:lstStyle/>
          <a:p>
            <a:pPr marL="0" indent="0">
              <a:buNone/>
            </a:pPr>
            <a:r>
              <a:rPr lang="en-US" dirty="0" smtClean="0"/>
              <a:t>What is correct regarding reperfusion strategies?</a:t>
            </a:r>
          </a:p>
          <a:p>
            <a:pPr marL="514350" indent="-514350">
              <a:buAutoNum type="alphaLcParenBoth"/>
            </a:pPr>
            <a:r>
              <a:rPr lang="en-US" dirty="0" smtClean="0"/>
              <a:t>Bare metal stents are preferred over drug eluting stents because the risk of late stent thrombosis is higher with drug eluting stents </a:t>
            </a:r>
            <a:r>
              <a:rPr lang="en-US" dirty="0" smtClean="0">
                <a:solidFill>
                  <a:srgbClr val="FF0000"/>
                </a:solidFill>
              </a:rPr>
              <a:t>(INCORRECT)</a:t>
            </a:r>
          </a:p>
          <a:p>
            <a:pPr marL="514350" indent="-514350">
              <a:buAutoNum type="alphaLcParenBoth"/>
            </a:pPr>
            <a:endParaRPr lang="en-US" dirty="0">
              <a:solidFill>
                <a:srgbClr val="FF0000"/>
              </a:solidFill>
            </a:endParaRPr>
          </a:p>
          <a:p>
            <a:pPr marL="0" indent="0">
              <a:buNone/>
            </a:pPr>
            <a:endParaRPr lang="en-US" dirty="0" smtClean="0">
              <a:solidFill>
                <a:schemeClr val="accent5">
                  <a:lumMod val="75000"/>
                </a:schemeClr>
              </a:solidFill>
            </a:endParaRPr>
          </a:p>
          <a:p>
            <a:r>
              <a:rPr lang="en-US" dirty="0" smtClean="0">
                <a:solidFill>
                  <a:schemeClr val="accent5">
                    <a:lumMod val="75000"/>
                  </a:schemeClr>
                </a:solidFill>
              </a:rPr>
              <a:t>Whilst the risk of stent thrombosis is higher with drug eluting stents compared to bare metal stents, in general a patient will have a drug eluting stents because the rate of re-stenosis is lower, meaning that target vessel revascularization rate is lower</a:t>
            </a:r>
          </a:p>
          <a:p>
            <a:r>
              <a:rPr lang="en-US" dirty="0" smtClean="0">
                <a:solidFill>
                  <a:schemeClr val="accent5">
                    <a:lumMod val="75000"/>
                  </a:schemeClr>
                </a:solidFill>
              </a:rPr>
              <a:t>Because the drugs that are eluted from the DES inhibit cell proliferation, there is less </a:t>
            </a:r>
            <a:r>
              <a:rPr lang="en-US" dirty="0" err="1" smtClean="0">
                <a:solidFill>
                  <a:schemeClr val="accent5">
                    <a:lumMod val="75000"/>
                  </a:schemeClr>
                </a:solidFill>
              </a:rPr>
              <a:t>epitheliarisation</a:t>
            </a:r>
            <a:r>
              <a:rPr lang="en-US" dirty="0" smtClean="0">
                <a:solidFill>
                  <a:schemeClr val="accent5">
                    <a:lumMod val="75000"/>
                  </a:schemeClr>
                </a:solidFill>
              </a:rPr>
              <a:t> </a:t>
            </a:r>
            <a:r>
              <a:rPr lang="en-US" dirty="0" smtClean="0">
                <a:solidFill>
                  <a:schemeClr val="accent5">
                    <a:lumMod val="75000"/>
                  </a:schemeClr>
                </a:solidFill>
                <a:sym typeface="Wingdings"/>
              </a:rPr>
              <a:t> greater stent thrombosis</a:t>
            </a:r>
          </a:p>
          <a:p>
            <a:pPr lvl="1"/>
            <a:r>
              <a:rPr lang="en-US" dirty="0" smtClean="0">
                <a:solidFill>
                  <a:schemeClr val="accent5">
                    <a:lumMod val="75000"/>
                  </a:schemeClr>
                </a:solidFill>
                <a:sym typeface="Wingdings"/>
              </a:rPr>
              <a:t>Greater need for DAPT (issue with planned surgery, patient has a significant bleeding history, non-compliance with medication)</a:t>
            </a:r>
          </a:p>
          <a:p>
            <a:pPr lvl="1"/>
            <a:r>
              <a:rPr lang="en-US" dirty="0" smtClean="0">
                <a:solidFill>
                  <a:schemeClr val="accent5">
                    <a:lumMod val="75000"/>
                  </a:schemeClr>
                </a:solidFill>
                <a:sym typeface="Wingdings"/>
              </a:rPr>
              <a:t>Early stent thrombosis (within first 30/7) is actually same between DES and BMS, even less with second generation agents (</a:t>
            </a:r>
            <a:r>
              <a:rPr lang="en-US" dirty="0" err="1" smtClean="0">
                <a:solidFill>
                  <a:schemeClr val="accent5">
                    <a:lumMod val="75000"/>
                  </a:schemeClr>
                </a:solidFill>
                <a:sym typeface="Wingdings"/>
              </a:rPr>
              <a:t>everolimus</a:t>
            </a:r>
            <a:r>
              <a:rPr lang="en-US" dirty="0" smtClean="0">
                <a:solidFill>
                  <a:schemeClr val="accent5">
                    <a:lumMod val="75000"/>
                  </a:schemeClr>
                </a:solidFill>
                <a:sym typeface="Wingdings"/>
              </a:rPr>
              <a:t>, </a:t>
            </a:r>
            <a:r>
              <a:rPr lang="en-US" dirty="0" err="1" smtClean="0">
                <a:solidFill>
                  <a:schemeClr val="accent5">
                    <a:lumMod val="75000"/>
                  </a:schemeClr>
                </a:solidFill>
                <a:sym typeface="Wingdings"/>
              </a:rPr>
              <a:t>zivarolimus</a:t>
            </a:r>
            <a:r>
              <a:rPr lang="en-US" dirty="0" smtClean="0">
                <a:solidFill>
                  <a:schemeClr val="accent5">
                    <a:lumMod val="75000"/>
                  </a:schemeClr>
                </a:solidFill>
                <a:sym typeface="Wingdings"/>
              </a:rPr>
              <a:t>), but late stent thrombosis is higher with first generation DES compared, and similar with second generation</a:t>
            </a:r>
          </a:p>
          <a:p>
            <a:pPr lvl="1"/>
            <a:r>
              <a:rPr lang="en-US" dirty="0" smtClean="0">
                <a:solidFill>
                  <a:schemeClr val="accent5">
                    <a:lumMod val="75000"/>
                  </a:schemeClr>
                </a:solidFill>
                <a:sym typeface="Wingdings"/>
              </a:rPr>
              <a:t>NEJM 2013 Clinical review: Similar rates of death and </a:t>
            </a:r>
            <a:r>
              <a:rPr lang="en-US" dirty="0" err="1" smtClean="0">
                <a:solidFill>
                  <a:schemeClr val="accent5">
                    <a:lumMod val="75000"/>
                  </a:schemeClr>
                </a:solidFill>
                <a:sym typeface="Wingdings"/>
              </a:rPr>
              <a:t>reinfarction</a:t>
            </a:r>
            <a:r>
              <a:rPr lang="en-US" dirty="0" smtClean="0">
                <a:solidFill>
                  <a:schemeClr val="accent5">
                    <a:lumMod val="75000"/>
                  </a:schemeClr>
                </a:solidFill>
                <a:sym typeface="Wingdings"/>
              </a:rPr>
              <a:t> but reduction in risk of repeat </a:t>
            </a:r>
            <a:r>
              <a:rPr lang="en-US" dirty="0" err="1" smtClean="0">
                <a:solidFill>
                  <a:schemeClr val="accent5">
                    <a:lumMod val="75000"/>
                  </a:schemeClr>
                </a:solidFill>
                <a:sym typeface="Wingdings"/>
              </a:rPr>
              <a:t>revascularisation</a:t>
            </a:r>
            <a:endParaRPr lang="en-US" dirty="0" smtClean="0">
              <a:solidFill>
                <a:schemeClr val="accent5">
                  <a:lumMod val="75000"/>
                </a:schemeClr>
              </a:solidFill>
              <a:sym typeface="Wingdings"/>
            </a:endParaRPr>
          </a:p>
          <a:p>
            <a:pPr lvl="1"/>
            <a:r>
              <a:rPr lang="en-US" dirty="0" smtClean="0">
                <a:solidFill>
                  <a:schemeClr val="accent5">
                    <a:lumMod val="75000"/>
                  </a:schemeClr>
                </a:solidFill>
              </a:rPr>
              <a:t>Minimum DAPT for DES is 6/12, for BMS 1/12</a:t>
            </a:r>
          </a:p>
          <a:p>
            <a:pPr lvl="1"/>
            <a:r>
              <a:rPr lang="en-US" dirty="0" smtClean="0">
                <a:solidFill>
                  <a:schemeClr val="accent5">
                    <a:lumMod val="75000"/>
                  </a:schemeClr>
                </a:solidFill>
              </a:rPr>
              <a:t>NEJM 2014: there is advantage to 30/12 of DAPT compared to 12/12 DAPT </a:t>
            </a:r>
            <a:r>
              <a:rPr lang="en-US" dirty="0" err="1" smtClean="0">
                <a:solidFill>
                  <a:schemeClr val="accent5">
                    <a:lumMod val="75000"/>
                  </a:schemeClr>
                </a:solidFill>
              </a:rPr>
              <a:t>wrt</a:t>
            </a:r>
            <a:r>
              <a:rPr lang="en-US" dirty="0" smtClean="0">
                <a:solidFill>
                  <a:schemeClr val="accent5">
                    <a:lumMod val="75000"/>
                  </a:schemeClr>
                </a:solidFill>
              </a:rPr>
              <a:t> stent thrombosis and major adverse cardiovascular and cerebrovascular event but was associated with increased risk of bleeding</a:t>
            </a:r>
            <a:endParaRPr lang="en-US" dirty="0">
              <a:solidFill>
                <a:schemeClr val="accent5">
                  <a:lumMod val="75000"/>
                </a:schemeClr>
              </a:solidFill>
            </a:endParaRPr>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40959638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5900"/>
            <a:ext cx="8229600" cy="4525963"/>
          </a:xfrm>
        </p:spPr>
        <p:txBody>
          <a:bodyPr>
            <a:normAutofit fontScale="55000" lnSpcReduction="20000"/>
          </a:bodyPr>
          <a:lstStyle/>
          <a:p>
            <a:pPr marL="0" indent="0">
              <a:buNone/>
            </a:pPr>
            <a:r>
              <a:rPr lang="en-US" dirty="0" smtClean="0"/>
              <a:t>What is correct regarding reperfusion strategies?</a:t>
            </a:r>
          </a:p>
          <a:p>
            <a:pPr marL="514350" indent="-514350">
              <a:buAutoNum type="alphaLcParenBoth"/>
            </a:pPr>
            <a:r>
              <a:rPr lang="en-US" dirty="0" smtClean="0"/>
              <a:t>If the coronary anatomy showed multivessel disease, CABG as apposed to stenting reduces mortality </a:t>
            </a:r>
            <a:r>
              <a:rPr lang="en-US" dirty="0" smtClean="0">
                <a:solidFill>
                  <a:srgbClr val="FF0000"/>
                </a:solidFill>
              </a:rPr>
              <a:t>(INCORRECT)</a:t>
            </a:r>
          </a:p>
          <a:p>
            <a:pPr marL="0" indent="0">
              <a:buNone/>
            </a:pPr>
            <a:endParaRPr lang="en-US" dirty="0" smtClean="0">
              <a:solidFill>
                <a:srgbClr val="FF0000"/>
              </a:solidFill>
            </a:endParaRPr>
          </a:p>
          <a:p>
            <a:r>
              <a:rPr lang="en-US" dirty="0" smtClean="0">
                <a:solidFill>
                  <a:schemeClr val="accent5">
                    <a:lumMod val="75000"/>
                  </a:schemeClr>
                </a:solidFill>
              </a:rPr>
              <a:t>FREEDOM trial showed that DES was inferior to CABG for multi-vessel disease with respect to death, myocardial infarction but at the cost of higher risk of stroke during 5 year study. This was a composite endpoint and was not powered for mortality</a:t>
            </a:r>
          </a:p>
          <a:p>
            <a:r>
              <a:rPr lang="en-US" dirty="0" smtClean="0">
                <a:solidFill>
                  <a:schemeClr val="accent5">
                    <a:lumMod val="75000"/>
                  </a:schemeClr>
                </a:solidFill>
              </a:rPr>
              <a:t>SYNTAX trial suggested that for those with a lower SYNTAX score (less complex anatomy @ </a:t>
            </a:r>
            <a:r>
              <a:rPr lang="en-US" dirty="0" err="1" smtClean="0">
                <a:solidFill>
                  <a:schemeClr val="accent5">
                    <a:lumMod val="75000"/>
                  </a:schemeClr>
                </a:solidFill>
              </a:rPr>
              <a:t>angio</a:t>
            </a:r>
            <a:r>
              <a:rPr lang="en-US" dirty="0" smtClean="0">
                <a:solidFill>
                  <a:schemeClr val="accent5">
                    <a:lumMod val="75000"/>
                  </a:schemeClr>
                </a:solidFill>
              </a:rPr>
              <a:t>) the primary end points were equivalent at 5 years </a:t>
            </a:r>
          </a:p>
          <a:p>
            <a:r>
              <a:rPr lang="en-US" dirty="0" smtClean="0">
                <a:solidFill>
                  <a:schemeClr val="accent5">
                    <a:lumMod val="75000"/>
                  </a:schemeClr>
                </a:solidFill>
              </a:rPr>
              <a:t>PRECOMBAT trial looked at patients with DES compared to CABG with left main disease: and was found to be </a:t>
            </a:r>
            <a:r>
              <a:rPr lang="en-US" dirty="0" err="1" smtClean="0">
                <a:solidFill>
                  <a:schemeClr val="accent5">
                    <a:lumMod val="75000"/>
                  </a:schemeClr>
                </a:solidFill>
              </a:rPr>
              <a:t>noninferior</a:t>
            </a:r>
            <a:endParaRPr lang="en-US" dirty="0" smtClean="0">
              <a:solidFill>
                <a:schemeClr val="accent5">
                  <a:lumMod val="75000"/>
                </a:schemeClr>
              </a:solidFill>
            </a:endParaRPr>
          </a:p>
          <a:p>
            <a:r>
              <a:rPr lang="en-US" dirty="0" smtClean="0">
                <a:solidFill>
                  <a:schemeClr val="accent5">
                    <a:lumMod val="75000"/>
                  </a:schemeClr>
                </a:solidFill>
              </a:rPr>
              <a:t>Recently released BEST trial (NEJM 2015): Looked at second generation DES. Combined primary endpoint was death, myocardial infarction or target vessel </a:t>
            </a:r>
            <a:r>
              <a:rPr lang="en-US" dirty="0" err="1" smtClean="0">
                <a:solidFill>
                  <a:schemeClr val="accent5">
                    <a:lumMod val="75000"/>
                  </a:schemeClr>
                </a:solidFill>
              </a:rPr>
              <a:t>revascularisation</a:t>
            </a:r>
            <a:r>
              <a:rPr lang="en-US" dirty="0" smtClean="0">
                <a:solidFill>
                  <a:schemeClr val="accent5">
                    <a:lumMod val="75000"/>
                  </a:schemeClr>
                </a:solidFill>
              </a:rPr>
              <a:t> more in PCI </a:t>
            </a:r>
            <a:r>
              <a:rPr lang="en-US" dirty="0" err="1" smtClean="0">
                <a:solidFill>
                  <a:schemeClr val="accent5">
                    <a:lumMod val="75000"/>
                  </a:schemeClr>
                </a:solidFill>
              </a:rPr>
              <a:t>cf</a:t>
            </a:r>
            <a:r>
              <a:rPr lang="en-US" dirty="0" smtClean="0">
                <a:solidFill>
                  <a:schemeClr val="accent5">
                    <a:lumMod val="75000"/>
                  </a:schemeClr>
                </a:solidFill>
              </a:rPr>
              <a:t> CABG (15.3% v 10.6% p=0.04) in long term follow-up and there was no </a:t>
            </a:r>
            <a:r>
              <a:rPr lang="en-US" dirty="0" err="1" smtClean="0">
                <a:solidFill>
                  <a:schemeClr val="accent5">
                    <a:lumMod val="75000"/>
                  </a:schemeClr>
                </a:solidFill>
              </a:rPr>
              <a:t>noninferiority</a:t>
            </a:r>
            <a:r>
              <a:rPr lang="en-US" dirty="0" smtClean="0">
                <a:solidFill>
                  <a:schemeClr val="accent5">
                    <a:lumMod val="75000"/>
                  </a:schemeClr>
                </a:solidFill>
              </a:rPr>
              <a:t> after 2 years. The main driver of this was spontaneous myocardial infarction and target vessel </a:t>
            </a:r>
            <a:r>
              <a:rPr lang="en-US" dirty="0" err="1" smtClean="0">
                <a:solidFill>
                  <a:schemeClr val="accent5">
                    <a:lumMod val="75000"/>
                  </a:schemeClr>
                </a:solidFill>
              </a:rPr>
              <a:t>revascularisation</a:t>
            </a:r>
            <a:r>
              <a:rPr lang="en-US" dirty="0" smtClean="0">
                <a:solidFill>
                  <a:schemeClr val="accent5">
                    <a:lumMod val="75000"/>
                  </a:schemeClr>
                </a:solidFill>
              </a:rPr>
              <a:t>. Power to detect mortality difference was not present in this study</a:t>
            </a:r>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9578976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522" y="1996996"/>
            <a:ext cx="8229600" cy="4525963"/>
          </a:xfrm>
        </p:spPr>
        <p:txBody>
          <a:bodyPr/>
          <a:lstStyle/>
          <a:p>
            <a:pPr marL="0" indent="0">
              <a:buNone/>
            </a:pPr>
            <a:r>
              <a:rPr lang="en-US" dirty="0" smtClean="0"/>
              <a:t>You decide rightly so that this patient will benefit from thrombolysis therapy. You call the medical registrar who agrees that thrombolysis is indicated for this patient. However she wants this patient shipped off to Orange for urgent angiography with the appropriate medications</a:t>
            </a: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TextBox 4"/>
          <p:cNvSpPr txBox="1"/>
          <p:nvPr/>
        </p:nvSpPr>
        <p:spPr>
          <a:xfrm>
            <a:off x="317500" y="1234420"/>
            <a:ext cx="1388722" cy="58477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200" b="1" dirty="0" smtClean="0"/>
              <a:t>Case 1:</a:t>
            </a:r>
            <a:endParaRPr lang="en-US" sz="3200" b="1" dirty="0"/>
          </a:p>
        </p:txBody>
      </p:sp>
    </p:spTree>
    <p:extLst>
      <p:ext uri="{BB962C8B-B14F-4D97-AF65-F5344CB8AC3E}">
        <p14:creationId xmlns:p14="http://schemas.microsoft.com/office/powerpoint/2010/main" val="17891986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US" dirty="0" smtClean="0"/>
              <a:t>With respect to angiography post thrombolysis, what is correct?</a:t>
            </a:r>
          </a:p>
          <a:p>
            <a:pPr marL="0" indent="0">
              <a:buNone/>
            </a:pPr>
            <a:endParaRPr lang="en-US" dirty="0"/>
          </a:p>
          <a:p>
            <a:pPr marL="0" indent="0">
              <a:buNone/>
            </a:pPr>
            <a:endParaRPr lang="en-US" dirty="0" smtClean="0"/>
          </a:p>
          <a:p>
            <a:pPr marL="514350" indent="-514350">
              <a:buAutoNum type="alphaLcParenBoth"/>
            </a:pPr>
            <a:r>
              <a:rPr lang="en-US" dirty="0" smtClean="0"/>
              <a:t>Routine angiography should be performed as soon as possible irrespective of whether or not the patient has successfully been re-perfused with thrombolysis</a:t>
            </a:r>
          </a:p>
          <a:p>
            <a:pPr marL="514350" indent="-514350">
              <a:buAutoNum type="alphaLcParenBoth"/>
            </a:pPr>
            <a:r>
              <a:rPr lang="en-US" dirty="0" smtClean="0"/>
              <a:t>Angiography should only be performed after reperfusion if ST segments have not normalized below 50%, there is hemodynamic instability or there is recurrent chest pain</a:t>
            </a:r>
          </a:p>
          <a:p>
            <a:pPr marL="514350" indent="-514350">
              <a:buAutoNum type="alphaLcParenBoth"/>
            </a:pPr>
            <a:r>
              <a:rPr lang="en-US" dirty="0" smtClean="0"/>
              <a:t>Routine angiography within 3 hours of successful reperfusion with thrombolysis is not supported by evidence, and in fact may be harmful</a:t>
            </a:r>
          </a:p>
          <a:p>
            <a:pPr marL="514350" indent="-514350">
              <a:buAutoNum type="alphaLcParenBoth"/>
            </a:pPr>
            <a:r>
              <a:rPr lang="en-US" dirty="0" smtClean="0"/>
              <a:t>If the first thrombolysis attempt is unsuccessful, then one should attempt a further trial of thrombolysis at 25% of the dose </a:t>
            </a: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27088813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2019300"/>
            <a:ext cx="7188200" cy="4419600"/>
          </a:xfrm>
        </p:spPr>
        <p:txBody>
          <a:bodyPr/>
          <a:lstStyle/>
          <a:p>
            <a:r>
              <a:rPr lang="en-US" dirty="0" smtClean="0"/>
              <a:t>Recognition of ACS</a:t>
            </a:r>
          </a:p>
          <a:p>
            <a:r>
              <a:rPr lang="en-US" dirty="0" smtClean="0"/>
              <a:t>ECG findings of myocardial ischemia</a:t>
            </a:r>
          </a:p>
          <a:p>
            <a:r>
              <a:rPr lang="en-US" dirty="0" smtClean="0"/>
              <a:t>Initial Management of ACS</a:t>
            </a:r>
          </a:p>
          <a:p>
            <a:r>
              <a:rPr lang="en-US" dirty="0" smtClean="0"/>
              <a:t>Evidence base for timely reperfusion</a:t>
            </a:r>
          </a:p>
          <a:p>
            <a:r>
              <a:rPr lang="en-US" dirty="0" smtClean="0"/>
              <a:t>Troubleshooting of complications</a:t>
            </a:r>
          </a:p>
          <a:p>
            <a:pPr marL="0" indent="0">
              <a:buNone/>
            </a:pP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TextBox 4"/>
          <p:cNvSpPr txBox="1"/>
          <p:nvPr/>
        </p:nvSpPr>
        <p:spPr>
          <a:xfrm>
            <a:off x="317500" y="1234420"/>
            <a:ext cx="3486739" cy="58477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200" b="1" dirty="0" smtClean="0"/>
              <a:t>Learning</a:t>
            </a:r>
            <a:r>
              <a:rPr lang="en-US" b="1" dirty="0" smtClean="0"/>
              <a:t> </a:t>
            </a:r>
            <a:r>
              <a:rPr lang="en-US" sz="3200" b="1" dirty="0" smtClean="0"/>
              <a:t>Objectives</a:t>
            </a:r>
            <a:endParaRPr lang="en-US" sz="3200" b="1" dirty="0"/>
          </a:p>
        </p:txBody>
      </p:sp>
    </p:spTree>
    <p:extLst>
      <p:ext uri="{BB962C8B-B14F-4D97-AF65-F5344CB8AC3E}">
        <p14:creationId xmlns:p14="http://schemas.microsoft.com/office/powerpoint/2010/main" val="13562668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US" dirty="0" smtClean="0"/>
              <a:t>With respect to angiography post thrombolysis, what is correct?</a:t>
            </a:r>
          </a:p>
          <a:p>
            <a:pPr marL="0" indent="0">
              <a:buNone/>
            </a:pPr>
            <a:endParaRPr lang="en-US" dirty="0"/>
          </a:p>
          <a:p>
            <a:pPr marL="0" indent="0">
              <a:buNone/>
            </a:pPr>
            <a:endParaRPr lang="en-US" dirty="0" smtClean="0"/>
          </a:p>
          <a:p>
            <a:pPr marL="514350" indent="-514350">
              <a:buAutoNum type="alphaLcParenBoth"/>
            </a:pPr>
            <a:r>
              <a:rPr lang="en-US" dirty="0" smtClean="0"/>
              <a:t>Routine angiography should be performed as soon as possible irrespective of whether or not the patient has successfully been re-perfused with thrombolysis</a:t>
            </a:r>
          </a:p>
          <a:p>
            <a:pPr marL="514350" indent="-514350">
              <a:buAutoNum type="alphaLcParenBoth"/>
            </a:pPr>
            <a:r>
              <a:rPr lang="en-US" dirty="0" smtClean="0"/>
              <a:t>Angiography should only be performed after reperfusion if ST segments have not normalized below 50%, there is hemodynamic instability or there is recurrent chest pain</a:t>
            </a:r>
          </a:p>
          <a:p>
            <a:pPr marL="514350" indent="-514350">
              <a:buAutoNum type="alphaLcParenBoth"/>
            </a:pPr>
            <a:r>
              <a:rPr lang="en-US" dirty="0" smtClean="0">
                <a:solidFill>
                  <a:srgbClr val="FF0000"/>
                </a:solidFill>
              </a:rPr>
              <a:t>Routine angiography within 3 hours of successful reperfusion with thrombolysis is not supported by evidence, and in fact may be harmful</a:t>
            </a:r>
          </a:p>
          <a:p>
            <a:pPr marL="514350" indent="-514350">
              <a:buAutoNum type="alphaLcParenBoth"/>
            </a:pPr>
            <a:r>
              <a:rPr lang="en-US" dirty="0" smtClean="0"/>
              <a:t>If the first thrombolysis attempt is unsuccessful, then one should attempt a further trial of thrombolysis at 25% of the dose </a:t>
            </a: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199583084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0200" y="503763"/>
            <a:ext cx="8496300" cy="594008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u="sng" dirty="0" smtClean="0"/>
              <a:t>Post-thrombolysis</a:t>
            </a:r>
          </a:p>
          <a:p>
            <a:endParaRPr lang="en-US" sz="2000" b="1" u="sng" dirty="0" smtClean="0"/>
          </a:p>
          <a:p>
            <a:pPr marL="228600" indent="-228600">
              <a:buFont typeface="+mj-lt"/>
              <a:buAutoNum type="arabicPeriod"/>
            </a:pPr>
            <a:r>
              <a:rPr lang="en-US" sz="2000" dirty="0" smtClean="0">
                <a:solidFill>
                  <a:srgbClr val="FF0000"/>
                </a:solidFill>
              </a:rPr>
              <a:t>Routine </a:t>
            </a:r>
            <a:r>
              <a:rPr lang="en-US" sz="2000" dirty="0" err="1" smtClean="0">
                <a:solidFill>
                  <a:srgbClr val="FF0000"/>
                </a:solidFill>
              </a:rPr>
              <a:t>pharmaco</a:t>
            </a:r>
            <a:r>
              <a:rPr lang="en-US" sz="2000" dirty="0" smtClean="0">
                <a:solidFill>
                  <a:srgbClr val="FF0000"/>
                </a:solidFill>
              </a:rPr>
              <a:t>-invasive approach – transfer for routine PCI 3 – 24h</a:t>
            </a:r>
          </a:p>
          <a:p>
            <a:pPr marL="685800" lvl="1" indent="-228600">
              <a:buFont typeface="+mj-lt"/>
              <a:buAutoNum type="arabicPeriod"/>
            </a:pPr>
            <a:r>
              <a:rPr lang="en-US" sz="2000" dirty="0" smtClean="0">
                <a:solidFill>
                  <a:srgbClr val="FF0000"/>
                </a:solidFill>
              </a:rPr>
              <a:t>Transfer AMI (NEJM) – lower </a:t>
            </a:r>
            <a:r>
              <a:rPr lang="en-US" sz="2000" dirty="0" err="1" smtClean="0">
                <a:solidFill>
                  <a:srgbClr val="FF0000"/>
                </a:solidFill>
              </a:rPr>
              <a:t>reinfarction</a:t>
            </a:r>
            <a:r>
              <a:rPr lang="en-US" sz="2000" dirty="0" smtClean="0">
                <a:solidFill>
                  <a:srgbClr val="FF0000"/>
                </a:solidFill>
              </a:rPr>
              <a:t> and recurrent </a:t>
            </a:r>
            <a:r>
              <a:rPr lang="en-US" sz="2000" dirty="0" err="1" smtClean="0">
                <a:solidFill>
                  <a:srgbClr val="FF0000"/>
                </a:solidFill>
              </a:rPr>
              <a:t>ischaemia</a:t>
            </a:r>
            <a:endParaRPr lang="en-US" sz="2000" dirty="0" smtClean="0">
              <a:solidFill>
                <a:srgbClr val="FF0000"/>
              </a:solidFill>
            </a:endParaRPr>
          </a:p>
          <a:p>
            <a:pPr marL="685800" lvl="1" indent="-228600">
              <a:buFont typeface="+mj-lt"/>
              <a:buAutoNum type="arabicPeriod"/>
            </a:pPr>
            <a:r>
              <a:rPr lang="en-US" sz="2000" dirty="0" smtClean="0">
                <a:solidFill>
                  <a:srgbClr val="FF0000"/>
                </a:solidFill>
              </a:rPr>
              <a:t>NORDISTEMI, lower composite endpoint at 1y</a:t>
            </a:r>
          </a:p>
          <a:p>
            <a:pPr marL="685800" lvl="1" indent="-228600">
              <a:buFont typeface="+mj-lt"/>
              <a:buAutoNum type="arabicPeriod"/>
            </a:pPr>
            <a:r>
              <a:rPr lang="en-US" sz="2000" dirty="0" smtClean="0">
                <a:solidFill>
                  <a:srgbClr val="FF0000"/>
                </a:solidFill>
              </a:rPr>
              <a:t>GRACIA-1, lower composite end-point at 1y</a:t>
            </a:r>
          </a:p>
          <a:p>
            <a:pPr marL="685800" lvl="1" indent="-228600">
              <a:buFont typeface="+mj-lt"/>
              <a:buAutoNum type="arabicPeriod"/>
            </a:pPr>
            <a:r>
              <a:rPr lang="en-US" sz="2000" dirty="0" smtClean="0">
                <a:solidFill>
                  <a:srgbClr val="FF0000"/>
                </a:solidFill>
              </a:rPr>
              <a:t>Rationale: Fibrinolysis does increase flow in </a:t>
            </a:r>
            <a:r>
              <a:rPr lang="en-US" sz="2000" dirty="0" err="1" smtClean="0">
                <a:solidFill>
                  <a:srgbClr val="FF0000"/>
                </a:solidFill>
              </a:rPr>
              <a:t>cuplrit</a:t>
            </a:r>
            <a:r>
              <a:rPr lang="en-US" sz="2000" dirty="0" smtClean="0">
                <a:solidFill>
                  <a:srgbClr val="FF0000"/>
                </a:solidFill>
              </a:rPr>
              <a:t> vessel but only 50 – 60% achieve TIMI 3 (normal) flow and clinical benefits only seen in normal flow</a:t>
            </a:r>
          </a:p>
          <a:p>
            <a:pPr marL="228600" indent="-228600">
              <a:buFont typeface="+mj-lt"/>
              <a:buAutoNum type="arabicPeriod"/>
            </a:pPr>
            <a:r>
              <a:rPr lang="en-US" sz="2000" dirty="0" smtClean="0">
                <a:solidFill>
                  <a:srgbClr val="FF0000"/>
                </a:solidFill>
              </a:rPr>
              <a:t>NO evidence for facilitated PCI – routine PCI within 3h of thrombolysis – mortality worse in this group</a:t>
            </a:r>
          </a:p>
          <a:p>
            <a:pPr marL="228600" indent="-228600">
              <a:buFont typeface="+mj-lt"/>
              <a:buAutoNum type="arabicPeriod"/>
            </a:pPr>
            <a:r>
              <a:rPr lang="en-US" sz="2000" dirty="0" smtClean="0"/>
              <a:t>Failed thrombolysis – transfer for immediate PCI</a:t>
            </a:r>
          </a:p>
          <a:p>
            <a:pPr marL="685800" lvl="1" indent="-228600">
              <a:buFont typeface="+mj-lt"/>
              <a:buAutoNum type="arabicPeriod"/>
            </a:pPr>
            <a:r>
              <a:rPr lang="en-US" sz="2000" dirty="0" smtClean="0"/>
              <a:t>Called Rescue PCI</a:t>
            </a:r>
          </a:p>
          <a:p>
            <a:pPr marL="1143000" lvl="2" indent="-228600">
              <a:buFont typeface="+mj-lt"/>
              <a:buAutoNum type="arabicPeriod"/>
            </a:pPr>
            <a:r>
              <a:rPr lang="en-US" sz="2000" dirty="0" smtClean="0"/>
              <a:t>Benefits include reduction in risk of developing HF, NS reduction in mortality, reduction in re-infarction</a:t>
            </a:r>
          </a:p>
          <a:p>
            <a:pPr marL="685800" lvl="1" indent="-228600">
              <a:buFont typeface="+mj-lt"/>
              <a:buAutoNum type="arabicPeriod"/>
            </a:pPr>
            <a:r>
              <a:rPr lang="en-US" sz="2000" dirty="0" smtClean="0"/>
              <a:t>Consider if there is (a) recurrent chest pain (b) </a:t>
            </a:r>
            <a:r>
              <a:rPr lang="en-US" sz="2000" dirty="0" err="1" smtClean="0"/>
              <a:t>haemodynamic</a:t>
            </a:r>
            <a:r>
              <a:rPr lang="en-US" sz="2000" dirty="0" smtClean="0"/>
              <a:t> instability (c) reduction of ST-T &lt;50% following thrombolysis</a:t>
            </a:r>
          </a:p>
          <a:p>
            <a:pPr marL="228600" indent="-228600">
              <a:buFont typeface="+mj-lt"/>
              <a:buAutoNum type="arabicPeriod"/>
            </a:pPr>
            <a:endParaRPr lang="en-US" sz="2000" dirty="0" smtClean="0"/>
          </a:p>
          <a:p>
            <a:endParaRPr lang="en-US" sz="2000" dirty="0" smtClean="0"/>
          </a:p>
        </p:txBody>
      </p:sp>
    </p:spTree>
    <p:extLst>
      <p:ext uri="{BB962C8B-B14F-4D97-AF65-F5344CB8AC3E}">
        <p14:creationId xmlns:p14="http://schemas.microsoft.com/office/powerpoint/2010/main" val="16573019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522" y="1996996"/>
            <a:ext cx="8229600" cy="4525963"/>
          </a:xfrm>
        </p:spPr>
        <p:txBody>
          <a:bodyPr/>
          <a:lstStyle/>
          <a:p>
            <a:pPr marL="0" indent="0">
              <a:buNone/>
            </a:pPr>
            <a:r>
              <a:rPr lang="en-US" dirty="0" smtClean="0"/>
              <a:t>The medical registrar charts this patient aspirin, </a:t>
            </a:r>
            <a:r>
              <a:rPr lang="en-US" dirty="0" err="1" smtClean="0"/>
              <a:t>ticagrelor</a:t>
            </a:r>
            <a:r>
              <a:rPr lang="en-US" dirty="0" smtClean="0"/>
              <a:t>, </a:t>
            </a:r>
            <a:r>
              <a:rPr lang="en-US" dirty="0" err="1" smtClean="0"/>
              <a:t>metoprolol</a:t>
            </a:r>
            <a:r>
              <a:rPr lang="en-US" dirty="0" smtClean="0"/>
              <a:t>, </a:t>
            </a:r>
            <a:r>
              <a:rPr lang="en-US" dirty="0" err="1" smtClean="0"/>
              <a:t>ramipril</a:t>
            </a:r>
            <a:r>
              <a:rPr lang="en-US" dirty="0" smtClean="0"/>
              <a:t> and atorvastatin. She also commences the patient on a heparin infusion</a:t>
            </a: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TextBox 4"/>
          <p:cNvSpPr txBox="1"/>
          <p:nvPr/>
        </p:nvSpPr>
        <p:spPr>
          <a:xfrm>
            <a:off x="317500" y="1234420"/>
            <a:ext cx="1388722" cy="58477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200" b="1" dirty="0" smtClean="0"/>
              <a:t>Case 1:</a:t>
            </a:r>
            <a:endParaRPr lang="en-US" sz="3200" b="1" dirty="0"/>
          </a:p>
        </p:txBody>
      </p:sp>
    </p:spTree>
    <p:extLst>
      <p:ext uri="{BB962C8B-B14F-4D97-AF65-F5344CB8AC3E}">
        <p14:creationId xmlns:p14="http://schemas.microsoft.com/office/powerpoint/2010/main" val="16173588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79" b="-1611"/>
          <a:stretch/>
        </p:blipFill>
        <p:spPr>
          <a:xfrm>
            <a:off x="457200" y="914400"/>
            <a:ext cx="8229600" cy="5486400"/>
          </a:xfrm>
        </p:spPr>
      </p:pic>
    </p:spTree>
    <p:extLst>
      <p:ext uri="{BB962C8B-B14F-4D97-AF65-F5344CB8AC3E}">
        <p14:creationId xmlns:p14="http://schemas.microsoft.com/office/powerpoint/2010/main" val="10159611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31800"/>
            <a:ext cx="9144000" cy="5970050"/>
          </a:xfrm>
          <a:prstGeom prst="rect">
            <a:avLst/>
          </a:prstGeom>
        </p:spPr>
      </p:pic>
    </p:spTree>
    <p:extLst>
      <p:ext uri="{BB962C8B-B14F-4D97-AF65-F5344CB8AC3E}">
        <p14:creationId xmlns:p14="http://schemas.microsoft.com/office/powerpoint/2010/main" val="176048267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74700"/>
            <a:ext cx="9144000" cy="5806525"/>
          </a:xfrm>
          <a:prstGeom prst="rect">
            <a:avLst/>
          </a:prstGeom>
        </p:spPr>
      </p:pic>
      <p:sp>
        <p:nvSpPr>
          <p:cNvPr id="5" name="TextBox 4"/>
          <p:cNvSpPr txBox="1"/>
          <p:nvPr/>
        </p:nvSpPr>
        <p:spPr>
          <a:xfrm>
            <a:off x="304800" y="520700"/>
            <a:ext cx="1174946" cy="369332"/>
          </a:xfrm>
          <a:prstGeom prst="rect">
            <a:avLst/>
          </a:prstGeom>
          <a:noFill/>
        </p:spPr>
        <p:txBody>
          <a:bodyPr wrap="none" rtlCol="0">
            <a:spAutoFit/>
          </a:bodyPr>
          <a:lstStyle/>
          <a:p>
            <a:r>
              <a:rPr lang="en-US" dirty="0" smtClean="0"/>
              <a:t>HOPE Trial</a:t>
            </a:r>
            <a:endParaRPr lang="en-US" dirty="0"/>
          </a:p>
        </p:txBody>
      </p:sp>
    </p:spTree>
    <p:extLst>
      <p:ext uri="{BB962C8B-B14F-4D97-AF65-F5344CB8AC3E}">
        <p14:creationId xmlns:p14="http://schemas.microsoft.com/office/powerpoint/2010/main" val="4958139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44500"/>
            <a:ext cx="9144000" cy="5946193"/>
          </a:xfrm>
          <a:prstGeom prst="rect">
            <a:avLst/>
          </a:prstGeom>
        </p:spPr>
      </p:pic>
    </p:spTree>
    <p:extLst>
      <p:ext uri="{BB962C8B-B14F-4D97-AF65-F5344CB8AC3E}">
        <p14:creationId xmlns:p14="http://schemas.microsoft.com/office/powerpoint/2010/main" val="198812567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2100" y="228103"/>
            <a:ext cx="8585200" cy="634019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u="sng" dirty="0" smtClean="0"/>
              <a:t>Anti-</a:t>
            </a:r>
            <a:r>
              <a:rPr lang="en-US" sz="1400" b="1" u="sng" dirty="0" err="1" smtClean="0"/>
              <a:t>Ischaemic</a:t>
            </a:r>
            <a:r>
              <a:rPr lang="en-US" sz="1400" b="1" u="sng" dirty="0" smtClean="0"/>
              <a:t> therapy continued</a:t>
            </a:r>
            <a:endParaRPr lang="en-US" sz="1400" b="1" u="sng" dirty="0"/>
          </a:p>
          <a:p>
            <a:pPr marL="228600" indent="-228600">
              <a:buFont typeface="+mj-lt"/>
              <a:buAutoNum type="arabicPeriod"/>
            </a:pPr>
            <a:r>
              <a:rPr lang="en-US" sz="1400" dirty="0" smtClean="0"/>
              <a:t>Nitrates</a:t>
            </a:r>
          </a:p>
          <a:p>
            <a:pPr marL="685800" lvl="1" indent="-228600">
              <a:buFont typeface="Arial"/>
              <a:buChar char="•"/>
            </a:pPr>
            <a:r>
              <a:rPr lang="en-US" sz="1400" dirty="0" smtClean="0"/>
              <a:t>600mcg q5m, avoid in hypotensive patients, give total 1.8mg MAX</a:t>
            </a:r>
          </a:p>
          <a:p>
            <a:pPr marL="685800" lvl="1" indent="-228600">
              <a:buFont typeface="Arial"/>
              <a:buChar char="•"/>
            </a:pPr>
            <a:r>
              <a:rPr lang="en-US" sz="1400" dirty="0" smtClean="0"/>
              <a:t>If still no relief, consideration for IV GTN</a:t>
            </a:r>
          </a:p>
          <a:p>
            <a:pPr marL="685800" lvl="1" indent="-228600">
              <a:buFont typeface="Arial"/>
              <a:buChar char="•"/>
            </a:pPr>
            <a:r>
              <a:rPr lang="en-US" sz="1400" dirty="0" smtClean="0"/>
              <a:t>5 – 10 mcg/min, every 10 min if no relief increase by 5mcg to MAX 20mcg/min</a:t>
            </a:r>
          </a:p>
          <a:p>
            <a:pPr marL="228600" indent="-228600">
              <a:buFont typeface="+mj-lt"/>
              <a:buAutoNum type="arabicPeriod"/>
            </a:pPr>
            <a:r>
              <a:rPr lang="en-US" sz="1400" dirty="0" smtClean="0"/>
              <a:t>Morphine: Controversial! CRUSADE registry data show higher adjusted risk of death, some studies suggest this is through interference of P2Y12 blocker effects</a:t>
            </a:r>
          </a:p>
          <a:p>
            <a:pPr marL="228600" indent="-228600">
              <a:buFont typeface="+mj-lt"/>
              <a:buAutoNum type="arabicPeriod"/>
            </a:pPr>
            <a:r>
              <a:rPr lang="en-US" sz="1400" dirty="0" smtClean="0"/>
              <a:t>Beta-blocker: no RCT in setting of NSTEAC</a:t>
            </a:r>
          </a:p>
          <a:p>
            <a:pPr marL="685800" lvl="1" indent="-228600">
              <a:buFont typeface="Arial"/>
              <a:buChar char="•"/>
            </a:pPr>
            <a:r>
              <a:rPr lang="en-US" sz="1400" dirty="0" err="1" smtClean="0"/>
              <a:t>Pts</a:t>
            </a:r>
            <a:r>
              <a:rPr lang="en-US" sz="1400" dirty="0" smtClean="0"/>
              <a:t> with AMI, reduces infarct size</a:t>
            </a:r>
          </a:p>
          <a:p>
            <a:pPr marL="685800" lvl="1" indent="-228600">
              <a:buFont typeface="Arial"/>
              <a:buChar char="•"/>
            </a:pPr>
            <a:r>
              <a:rPr lang="en-US" sz="1400" dirty="0" smtClean="0"/>
              <a:t>Contra-indicated if in acute heart failure, hypotension, </a:t>
            </a:r>
            <a:r>
              <a:rPr lang="en-US" sz="1400" dirty="0" err="1" smtClean="0"/>
              <a:t>brady</a:t>
            </a:r>
            <a:r>
              <a:rPr lang="en-US" sz="1400" dirty="0" smtClean="0"/>
              <a:t>, wheeze</a:t>
            </a:r>
          </a:p>
          <a:p>
            <a:pPr marL="685800" lvl="1" indent="-228600">
              <a:buFont typeface="Arial"/>
              <a:buChar char="•"/>
            </a:pPr>
            <a:r>
              <a:rPr lang="en-US" sz="1400" dirty="0" smtClean="0"/>
              <a:t>Start within 24h, </a:t>
            </a:r>
            <a:r>
              <a:rPr lang="en-US" sz="1400" dirty="0" err="1" smtClean="0"/>
              <a:t>metoprolol</a:t>
            </a:r>
            <a:r>
              <a:rPr lang="en-US" sz="1400" dirty="0" smtClean="0"/>
              <a:t> 25mb BD</a:t>
            </a:r>
          </a:p>
          <a:p>
            <a:pPr marL="685800" lvl="1" indent="-228600">
              <a:buFont typeface="Arial"/>
              <a:buChar char="•"/>
            </a:pPr>
            <a:r>
              <a:rPr lang="en-US" sz="1400" dirty="0" smtClean="0"/>
              <a:t>Continuation supported by data for 3 years, life long if LVEF depressed</a:t>
            </a:r>
          </a:p>
          <a:p>
            <a:pPr marL="228600" indent="-228600">
              <a:buFont typeface="+mj-lt"/>
              <a:buAutoNum type="arabicPeriod"/>
            </a:pPr>
            <a:r>
              <a:rPr lang="en-US" sz="1400" dirty="0" smtClean="0"/>
              <a:t>Statins</a:t>
            </a:r>
          </a:p>
          <a:p>
            <a:pPr marL="685800" lvl="1" indent="-228600">
              <a:buFont typeface="Arial"/>
              <a:buChar char="•"/>
            </a:pPr>
            <a:r>
              <a:rPr lang="en-US" sz="1400" dirty="0" smtClean="0"/>
              <a:t>Atorvastatin 80mg/day (high intensity) – evidence from PROVE IT – TIMI 22 and MIRACL</a:t>
            </a:r>
            <a:r>
              <a:rPr lang="en-US" sz="1400" dirty="0"/>
              <a:t> </a:t>
            </a:r>
            <a:r>
              <a:rPr lang="en-US" sz="1400" dirty="0" smtClean="0"/>
              <a:t> </a:t>
            </a:r>
            <a:endParaRPr lang="en-US" sz="1400" dirty="0"/>
          </a:p>
          <a:p>
            <a:r>
              <a:rPr lang="en-US" sz="1400" b="1" u="sng" dirty="0" smtClean="0"/>
              <a:t>Anti-platelet/ anti-coagulation therapy</a:t>
            </a:r>
          </a:p>
          <a:p>
            <a:pPr marL="228600" indent="-228600">
              <a:buFont typeface="+mj-lt"/>
              <a:buAutoNum type="arabicPeriod"/>
            </a:pPr>
            <a:r>
              <a:rPr lang="en-US" sz="1400" dirty="0" smtClean="0"/>
              <a:t>Aspirin (load 300, continue 100mg)</a:t>
            </a:r>
          </a:p>
          <a:p>
            <a:pPr marL="685800" lvl="1" indent="-228600">
              <a:buFont typeface="Arial"/>
              <a:buChar char="•"/>
            </a:pPr>
            <a:r>
              <a:rPr lang="en-US" sz="1400" dirty="0" smtClean="0"/>
              <a:t>Blocks COX, </a:t>
            </a:r>
            <a:r>
              <a:rPr lang="en-US" sz="1400" dirty="0" smtClean="0">
                <a:latin typeface="Wingdings"/>
                <a:ea typeface="Wingdings"/>
                <a:cs typeface="Wingdings"/>
                <a:sym typeface="Wingdings"/>
              </a:rPr>
              <a:t></a:t>
            </a:r>
            <a:r>
              <a:rPr lang="en-US" sz="1400" dirty="0" smtClean="0">
                <a:sym typeface="Wingdings"/>
              </a:rPr>
              <a:t> ThrA</a:t>
            </a:r>
            <a:r>
              <a:rPr lang="en-US" sz="1400" baseline="-25000" dirty="0" smtClean="0">
                <a:sym typeface="Wingdings"/>
              </a:rPr>
              <a:t>2</a:t>
            </a:r>
            <a:r>
              <a:rPr lang="en-US" sz="1400" dirty="0" smtClean="0">
                <a:sym typeface="Wingdings"/>
              </a:rPr>
              <a:t>  </a:t>
            </a:r>
            <a:r>
              <a:rPr lang="en-US" sz="1400" dirty="0" smtClean="0">
                <a:latin typeface="Wingdings"/>
                <a:ea typeface="Wingdings"/>
                <a:cs typeface="Wingdings"/>
                <a:sym typeface="Wingdings"/>
              </a:rPr>
              <a:t></a:t>
            </a:r>
            <a:r>
              <a:rPr lang="en-US" sz="1400" dirty="0" smtClean="0">
                <a:ea typeface="Wingdings"/>
                <a:cs typeface="Wingdings"/>
                <a:sym typeface="Wingdings"/>
              </a:rPr>
              <a:t>plat </a:t>
            </a:r>
            <a:r>
              <a:rPr lang="en-US" sz="1400" dirty="0" err="1" smtClean="0">
                <a:ea typeface="Wingdings"/>
                <a:cs typeface="Wingdings"/>
                <a:sym typeface="Wingdings"/>
              </a:rPr>
              <a:t>agreg</a:t>
            </a:r>
            <a:r>
              <a:rPr lang="en-US" sz="1400" dirty="0" smtClean="0">
                <a:ea typeface="Wingdings"/>
                <a:cs typeface="Wingdings"/>
                <a:sym typeface="Wingdings"/>
              </a:rPr>
              <a:t> for lifetime of platelet</a:t>
            </a:r>
          </a:p>
          <a:p>
            <a:pPr marL="685800" lvl="1" indent="-228600">
              <a:buFont typeface="Arial"/>
              <a:buChar char="•"/>
            </a:pPr>
            <a:r>
              <a:rPr lang="en-US" sz="1400" dirty="0" smtClean="0"/>
              <a:t>Load with 300mg to obtain quick blood levels</a:t>
            </a:r>
          </a:p>
          <a:p>
            <a:pPr marL="685800" lvl="1" indent="-228600">
              <a:buFont typeface="Arial"/>
              <a:buChar char="•"/>
            </a:pPr>
            <a:r>
              <a:rPr lang="en-US" sz="1400" dirty="0" smtClean="0"/>
              <a:t>Continue 75 – 100mg daily for secondary prevention (CURRENT OASIS 7)</a:t>
            </a:r>
          </a:p>
          <a:p>
            <a:pPr marL="228600" indent="-228600">
              <a:buFont typeface="+mj-lt"/>
              <a:buAutoNum type="arabicPeriod"/>
            </a:pPr>
            <a:r>
              <a:rPr lang="en-US" sz="1400" dirty="0" smtClean="0"/>
              <a:t>P2Y</a:t>
            </a:r>
            <a:r>
              <a:rPr lang="en-US" sz="1400" baseline="-25000" dirty="0" smtClean="0"/>
              <a:t>12</a:t>
            </a:r>
            <a:r>
              <a:rPr lang="en-US" sz="1400" dirty="0" smtClean="0"/>
              <a:t> blockers (</a:t>
            </a:r>
            <a:r>
              <a:rPr lang="en-US" sz="1400" dirty="0" err="1" smtClean="0"/>
              <a:t>Ticagrelor</a:t>
            </a:r>
            <a:r>
              <a:rPr lang="en-US" sz="1400" dirty="0" smtClean="0"/>
              <a:t> 180mg, then 90mg BD </a:t>
            </a:r>
            <a:r>
              <a:rPr lang="en-US" sz="1400" b="1" i="1" dirty="0" smtClean="0"/>
              <a:t>USE </a:t>
            </a:r>
            <a:r>
              <a:rPr lang="en-US" sz="1400" b="1" i="1" dirty="0" err="1" smtClean="0"/>
              <a:t>clopidogrel</a:t>
            </a:r>
            <a:r>
              <a:rPr lang="en-US" sz="1400" b="1" i="1" dirty="0" smtClean="0"/>
              <a:t> </a:t>
            </a:r>
            <a:r>
              <a:rPr lang="en-US" sz="1400" dirty="0" smtClean="0"/>
              <a:t>if fibrinolysis as </a:t>
            </a:r>
            <a:r>
              <a:rPr lang="en-US" sz="1400" dirty="0" err="1" smtClean="0"/>
              <a:t>ticagrelor</a:t>
            </a:r>
            <a:r>
              <a:rPr lang="en-US" sz="1400" dirty="0" smtClean="0"/>
              <a:t>/ </a:t>
            </a:r>
            <a:r>
              <a:rPr lang="en-US" sz="1400" dirty="0" err="1" smtClean="0"/>
              <a:t>prasugrel</a:t>
            </a:r>
            <a:r>
              <a:rPr lang="en-US" sz="1400" dirty="0" smtClean="0"/>
              <a:t> not studied) – See NSTEAC notes</a:t>
            </a:r>
          </a:p>
          <a:p>
            <a:pPr marL="685800" lvl="1" indent="-228600">
              <a:buFont typeface="Arial"/>
              <a:buChar char="•"/>
            </a:pPr>
            <a:r>
              <a:rPr lang="en-US" sz="1400" dirty="0" smtClean="0"/>
              <a:t>Continuation: DAPT Trial (NEJM 2014): 30/12 </a:t>
            </a:r>
            <a:r>
              <a:rPr lang="en-US" sz="1400" dirty="0" err="1" smtClean="0"/>
              <a:t>vs</a:t>
            </a:r>
            <a:r>
              <a:rPr lang="en-US" sz="1400" dirty="0" smtClean="0"/>
              <a:t> 12/12 in patients with DES (not necessarily ACS) </a:t>
            </a:r>
            <a:r>
              <a:rPr lang="en-US" sz="1400" dirty="0" smtClean="0">
                <a:latin typeface="Wingdings"/>
                <a:ea typeface="Wingdings"/>
                <a:cs typeface="Wingdings"/>
                <a:sym typeface="Wingdings"/>
              </a:rPr>
              <a:t></a:t>
            </a:r>
            <a:r>
              <a:rPr lang="en-US" sz="1400" dirty="0">
                <a:sym typeface="Wingdings"/>
              </a:rPr>
              <a:t> </a:t>
            </a:r>
            <a:r>
              <a:rPr lang="en-US" sz="1400" dirty="0" smtClean="0">
                <a:sym typeface="Wingdings"/>
              </a:rPr>
              <a:t>MACCE and stent thrombosis BUT at cost of </a:t>
            </a:r>
            <a:r>
              <a:rPr lang="en-US" sz="1400" dirty="0" smtClean="0">
                <a:latin typeface="Wingdings"/>
                <a:ea typeface="Wingdings"/>
                <a:cs typeface="Wingdings"/>
                <a:sym typeface="Wingdings"/>
              </a:rPr>
              <a:t></a:t>
            </a:r>
            <a:r>
              <a:rPr lang="en-US" sz="1400" dirty="0">
                <a:sym typeface="Wingdings"/>
              </a:rPr>
              <a:t> </a:t>
            </a:r>
            <a:r>
              <a:rPr lang="en-US" sz="1400" dirty="0" smtClean="0">
                <a:sym typeface="Wingdings"/>
              </a:rPr>
              <a:t>bleeding. Studied </a:t>
            </a:r>
            <a:r>
              <a:rPr lang="en-US" sz="1400" dirty="0" err="1" smtClean="0">
                <a:sym typeface="Wingdings"/>
              </a:rPr>
              <a:t>clopidogrel</a:t>
            </a:r>
            <a:r>
              <a:rPr lang="en-US" sz="1400" dirty="0" smtClean="0">
                <a:sym typeface="Wingdings"/>
              </a:rPr>
              <a:t> and </a:t>
            </a:r>
            <a:r>
              <a:rPr lang="en-US" sz="1400" dirty="0" err="1" smtClean="0">
                <a:sym typeface="Wingdings"/>
              </a:rPr>
              <a:t>prasugrel</a:t>
            </a:r>
            <a:r>
              <a:rPr lang="en-US" sz="1400" dirty="0" smtClean="0">
                <a:sym typeface="Wingdings"/>
              </a:rPr>
              <a:t>, not </a:t>
            </a:r>
            <a:r>
              <a:rPr lang="en-US" sz="1400" dirty="0" err="1" smtClean="0">
                <a:sym typeface="Wingdings"/>
              </a:rPr>
              <a:t>ticagrelor</a:t>
            </a:r>
            <a:endParaRPr lang="en-US" sz="1400" dirty="0" smtClean="0">
              <a:sym typeface="Wingdings"/>
            </a:endParaRPr>
          </a:p>
          <a:p>
            <a:pPr marL="685800" lvl="1" indent="-228600">
              <a:buFont typeface="Arial"/>
              <a:buChar char="•"/>
            </a:pPr>
            <a:r>
              <a:rPr lang="en-US" sz="1400" dirty="0" smtClean="0"/>
              <a:t>Timing: give at diagnosis</a:t>
            </a:r>
          </a:p>
          <a:p>
            <a:pPr marL="228600" indent="-228600">
              <a:buFont typeface="+mj-lt"/>
              <a:buAutoNum type="arabicPeriod"/>
            </a:pPr>
            <a:r>
              <a:rPr lang="en-US" sz="1400" dirty="0" smtClean="0"/>
              <a:t>Anticoagulation: </a:t>
            </a:r>
          </a:p>
          <a:p>
            <a:pPr marL="685800" lvl="1" indent="-228600">
              <a:buFont typeface="+mj-lt"/>
              <a:buAutoNum type="arabicPeriod"/>
            </a:pPr>
            <a:r>
              <a:rPr lang="en-US" sz="1400" dirty="0" smtClean="0"/>
              <a:t>If PCI planned: use UFH</a:t>
            </a:r>
          </a:p>
          <a:p>
            <a:pPr marL="685800" lvl="1" indent="-228600">
              <a:buFont typeface="+mj-lt"/>
              <a:buAutoNum type="arabicPeriod"/>
            </a:pPr>
            <a:r>
              <a:rPr lang="en-US" sz="1400" dirty="0" smtClean="0"/>
              <a:t>If Thrombolysis planned: Use UFH</a:t>
            </a:r>
          </a:p>
          <a:p>
            <a:pPr marL="228600" indent="-228600">
              <a:buFont typeface="+mj-lt"/>
              <a:buAutoNum type="arabicPeriod"/>
            </a:pPr>
            <a:r>
              <a:rPr lang="en-US" sz="1400" dirty="0" smtClean="0"/>
              <a:t>Gp2b3a: no real evidence to guide use here, </a:t>
            </a:r>
            <a:r>
              <a:rPr lang="en-US" sz="1400" dirty="0" err="1" smtClean="0"/>
              <a:t>uptodate</a:t>
            </a:r>
            <a:r>
              <a:rPr lang="en-US" sz="1400" dirty="0" smtClean="0"/>
              <a:t>: only use is after angiography (FINESSE trial), and suggest only if P2Y12 has been omitted and patient on UFH</a:t>
            </a:r>
            <a:endParaRPr lang="en-US" sz="1400" dirty="0"/>
          </a:p>
        </p:txBody>
      </p:sp>
    </p:spTree>
    <p:extLst>
      <p:ext uri="{BB962C8B-B14F-4D97-AF65-F5344CB8AC3E}">
        <p14:creationId xmlns:p14="http://schemas.microsoft.com/office/powerpoint/2010/main" val="40716417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522" y="1996996"/>
            <a:ext cx="8229600" cy="4525963"/>
          </a:xfrm>
        </p:spPr>
        <p:txBody>
          <a:bodyPr/>
          <a:lstStyle/>
          <a:p>
            <a:pPr marL="0" indent="0">
              <a:buNone/>
            </a:pPr>
            <a:r>
              <a:rPr lang="en-US" dirty="0" smtClean="0"/>
              <a:t>You are called to urgently review the same patient, the patient is suddenly </a:t>
            </a:r>
            <a:r>
              <a:rPr lang="en-US" dirty="0" err="1" smtClean="0"/>
              <a:t>tachycardic</a:t>
            </a:r>
            <a:r>
              <a:rPr lang="en-US" dirty="0" smtClean="0"/>
              <a:t>, diaphoretic, with chest pain and hypotensive. The nurse has already performed an </a:t>
            </a:r>
            <a:r>
              <a:rPr lang="en-US" dirty="0" smtClean="0"/>
              <a:t>ECG. </a:t>
            </a: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TextBox 4"/>
          <p:cNvSpPr txBox="1"/>
          <p:nvPr/>
        </p:nvSpPr>
        <p:spPr>
          <a:xfrm>
            <a:off x="317500" y="1234420"/>
            <a:ext cx="1388722" cy="58477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200" b="1" dirty="0" smtClean="0"/>
              <a:t>Case 1:</a:t>
            </a:r>
            <a:endParaRPr lang="en-US" sz="3200" b="1" dirty="0"/>
          </a:p>
        </p:txBody>
      </p:sp>
    </p:spTree>
    <p:extLst>
      <p:ext uri="{BB962C8B-B14F-4D97-AF65-F5344CB8AC3E}">
        <p14:creationId xmlns:p14="http://schemas.microsoft.com/office/powerpoint/2010/main" val="16173588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30300"/>
            <a:ext cx="9144000" cy="4577379"/>
          </a:xfrm>
          <a:prstGeom prst="rect">
            <a:avLst/>
          </a:prstGeom>
        </p:spPr>
      </p:pic>
    </p:spTree>
    <p:extLst>
      <p:ext uri="{BB962C8B-B14F-4D97-AF65-F5344CB8AC3E}">
        <p14:creationId xmlns:p14="http://schemas.microsoft.com/office/powerpoint/2010/main" val="37193160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057400"/>
            <a:ext cx="8229600" cy="4525963"/>
          </a:xfrm>
        </p:spPr>
        <p:txBody>
          <a:bodyPr/>
          <a:lstStyle/>
          <a:p>
            <a:pPr marL="0" indent="0">
              <a:buNone/>
            </a:pPr>
            <a:r>
              <a:rPr lang="en-US" dirty="0" smtClean="0"/>
              <a:t>68yo female presents to the emergency department clutching her chest. She is obviously diaphoretic. You’re the ED resident on night shift. The other CMO has had to race to the ward to attend a call. You are by yourself. The nurse drags you from your coffee and tells you that the patients vital signs are BP 148/68, P 98, SpO2 96% RA, T 37.7, </a:t>
            </a:r>
            <a:r>
              <a:rPr lang="en-US" dirty="0" err="1" smtClean="0"/>
              <a:t>Resp</a:t>
            </a:r>
            <a:r>
              <a:rPr lang="en-US" dirty="0" smtClean="0"/>
              <a:t> 26. The patient is on a cardiac monitor</a:t>
            </a: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TextBox 4"/>
          <p:cNvSpPr txBox="1"/>
          <p:nvPr/>
        </p:nvSpPr>
        <p:spPr>
          <a:xfrm>
            <a:off x="317500" y="1234420"/>
            <a:ext cx="1388722" cy="58477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200" b="1" dirty="0" smtClean="0"/>
              <a:t>Case 1:</a:t>
            </a:r>
            <a:endParaRPr lang="en-US" sz="3200" b="1" dirty="0"/>
          </a:p>
        </p:txBody>
      </p:sp>
    </p:spTree>
    <p:extLst>
      <p:ext uri="{BB962C8B-B14F-4D97-AF65-F5344CB8AC3E}">
        <p14:creationId xmlns:p14="http://schemas.microsoft.com/office/powerpoint/2010/main" val="322213762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130300"/>
            <a:ext cx="9144000" cy="4577379"/>
          </a:xfrm>
          <a:prstGeom prst="rect">
            <a:avLst/>
          </a:prstGeom>
        </p:spPr>
      </p:pic>
      <p:sp>
        <p:nvSpPr>
          <p:cNvPr id="6" name="TextBox 5"/>
          <p:cNvSpPr txBox="1"/>
          <p:nvPr/>
        </p:nvSpPr>
        <p:spPr>
          <a:xfrm>
            <a:off x="127000" y="6076434"/>
            <a:ext cx="5824055" cy="369332"/>
          </a:xfrm>
          <a:prstGeom prst="rect">
            <a:avLst/>
          </a:prstGeom>
          <a:noFill/>
        </p:spPr>
        <p:txBody>
          <a:bodyPr wrap="none" rtlCol="0">
            <a:spAutoFit/>
          </a:bodyPr>
          <a:lstStyle/>
          <a:p>
            <a:r>
              <a:rPr lang="en-US" dirty="0" smtClean="0">
                <a:solidFill>
                  <a:srgbClr val="FF0000"/>
                </a:solidFill>
              </a:rPr>
              <a:t>Broad complex, monomorphic, likely ventricular tachycardia</a:t>
            </a:r>
            <a:endParaRPr lang="en-US" dirty="0">
              <a:solidFill>
                <a:srgbClr val="FF0000"/>
              </a:solidFill>
            </a:endParaRPr>
          </a:p>
        </p:txBody>
      </p:sp>
    </p:spTree>
    <p:extLst>
      <p:ext uri="{BB962C8B-B14F-4D97-AF65-F5344CB8AC3E}">
        <p14:creationId xmlns:p14="http://schemas.microsoft.com/office/powerpoint/2010/main" val="123320451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Content Placeholder 2"/>
          <p:cNvSpPr>
            <a:spLocks noGrp="1"/>
          </p:cNvSpPr>
          <p:nvPr>
            <p:ph idx="1"/>
          </p:nvPr>
        </p:nvSpPr>
        <p:spPr>
          <a:xfrm>
            <a:off x="296522" y="1425496"/>
            <a:ext cx="8229600" cy="4525963"/>
          </a:xfrm>
        </p:spPr>
        <p:txBody>
          <a:bodyPr>
            <a:normAutofit fontScale="92500" lnSpcReduction="10000"/>
          </a:bodyPr>
          <a:lstStyle/>
          <a:p>
            <a:pPr marL="0" indent="0">
              <a:buNone/>
            </a:pPr>
            <a:r>
              <a:rPr lang="en-US" dirty="0" smtClean="0"/>
              <a:t>All of the following apart from which characteristic can be used to differentiate ventricular tachycardia from supraventricular tachycardia with aberrancy?</a:t>
            </a:r>
          </a:p>
          <a:p>
            <a:pPr marL="514350" indent="-514350">
              <a:buAutoNum type="alphaLcParenBoth"/>
            </a:pPr>
            <a:r>
              <a:rPr lang="en-US" dirty="0" smtClean="0"/>
              <a:t>Persistent hypotension </a:t>
            </a:r>
          </a:p>
          <a:p>
            <a:pPr marL="514350" indent="-514350">
              <a:buAutoNum type="alphaLcParenBoth"/>
            </a:pPr>
            <a:r>
              <a:rPr lang="en-US" dirty="0" smtClean="0"/>
              <a:t>AV dissociation with capture beats and fusion beats</a:t>
            </a:r>
          </a:p>
          <a:p>
            <a:pPr marL="514350" indent="-514350">
              <a:buAutoNum type="alphaLcParenBoth"/>
            </a:pPr>
            <a:r>
              <a:rPr lang="en-US" dirty="0" smtClean="0"/>
              <a:t>Positive concordance or negative concordance</a:t>
            </a:r>
          </a:p>
          <a:p>
            <a:pPr marL="514350" indent="-514350">
              <a:buAutoNum type="alphaLcParenBoth"/>
            </a:pPr>
            <a:r>
              <a:rPr lang="en-US" dirty="0" smtClean="0"/>
              <a:t>Extreme axis deviation</a:t>
            </a:r>
          </a:p>
          <a:p>
            <a:pPr marL="514350" indent="-514350">
              <a:buAutoNum type="alphaLcParenBoth"/>
            </a:pPr>
            <a:r>
              <a:rPr lang="en-US" dirty="0" smtClean="0"/>
              <a:t>Very broad QRS complexes?</a:t>
            </a:r>
            <a:endParaRPr lang="en-US" dirty="0"/>
          </a:p>
        </p:txBody>
      </p:sp>
    </p:spTree>
    <p:extLst>
      <p:ext uri="{BB962C8B-B14F-4D97-AF65-F5344CB8AC3E}">
        <p14:creationId xmlns:p14="http://schemas.microsoft.com/office/powerpoint/2010/main" val="31225244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Content Placeholder 2"/>
          <p:cNvSpPr>
            <a:spLocks noGrp="1"/>
          </p:cNvSpPr>
          <p:nvPr>
            <p:ph idx="1"/>
          </p:nvPr>
        </p:nvSpPr>
        <p:spPr>
          <a:xfrm>
            <a:off x="296522" y="1425496"/>
            <a:ext cx="8229600" cy="4525963"/>
          </a:xfrm>
        </p:spPr>
        <p:txBody>
          <a:bodyPr>
            <a:normAutofit fontScale="92500" lnSpcReduction="20000"/>
          </a:bodyPr>
          <a:lstStyle/>
          <a:p>
            <a:pPr marL="0" indent="0">
              <a:buNone/>
            </a:pPr>
            <a:r>
              <a:rPr lang="en-US" dirty="0" smtClean="0"/>
              <a:t>All of the following apart from which characteristic can be used to differentiate ventricular tachycardia from supraventricular tachycardia with aberrancy?</a:t>
            </a:r>
          </a:p>
          <a:p>
            <a:pPr marL="514350" indent="-514350">
              <a:buAutoNum type="alphaLcParenBoth"/>
            </a:pPr>
            <a:r>
              <a:rPr lang="en-US" dirty="0" smtClean="0">
                <a:solidFill>
                  <a:srgbClr val="FF0000"/>
                </a:solidFill>
              </a:rPr>
              <a:t>Persistent hypotension </a:t>
            </a:r>
          </a:p>
          <a:p>
            <a:pPr marL="514350" indent="-514350">
              <a:buAutoNum type="alphaLcParenBoth"/>
            </a:pPr>
            <a:r>
              <a:rPr lang="en-US" dirty="0" smtClean="0"/>
              <a:t>AV dissociation with capture beats and fusion beats</a:t>
            </a:r>
          </a:p>
          <a:p>
            <a:pPr marL="514350" indent="-514350">
              <a:buAutoNum type="alphaLcParenBoth"/>
            </a:pPr>
            <a:r>
              <a:rPr lang="en-US" dirty="0" smtClean="0"/>
              <a:t>Positive concordance or negative concordance</a:t>
            </a:r>
          </a:p>
          <a:p>
            <a:pPr marL="514350" indent="-514350">
              <a:buAutoNum type="alphaLcParenBoth"/>
            </a:pPr>
            <a:r>
              <a:rPr lang="en-US" dirty="0" smtClean="0"/>
              <a:t>Extreme axis deviation</a:t>
            </a:r>
          </a:p>
          <a:p>
            <a:pPr marL="514350" indent="-514350">
              <a:buAutoNum type="alphaLcParenBoth"/>
            </a:pPr>
            <a:r>
              <a:rPr lang="en-US" dirty="0" smtClean="0"/>
              <a:t>Very broad QRS complexes?</a:t>
            </a:r>
          </a:p>
          <a:p>
            <a:pPr marL="514350" indent="-514350">
              <a:buAutoNum type="alphaLcParenBoth"/>
            </a:pPr>
            <a:r>
              <a:rPr lang="en-US" dirty="0" smtClean="0"/>
              <a:t>Presence of a structurally abnormal heart</a:t>
            </a:r>
            <a:endParaRPr lang="en-US" dirty="0"/>
          </a:p>
        </p:txBody>
      </p:sp>
    </p:spTree>
    <p:extLst>
      <p:ext uri="{BB962C8B-B14F-4D97-AF65-F5344CB8AC3E}">
        <p14:creationId xmlns:p14="http://schemas.microsoft.com/office/powerpoint/2010/main" val="163605528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Monomorphic ventricular tachycardia, especially if originating from the right ventricular outflow tract (with LBBB) pattern, can be normal, haemodynamically stable in a structurally normal heart</a:t>
            </a:r>
          </a:p>
          <a:p>
            <a:r>
              <a:rPr lang="en-US" dirty="0" smtClean="0"/>
              <a:t>SVT with aberrancy can be rapid enough to decrease cardiac output and therefore cause hypotension</a:t>
            </a: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31763628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pic>
        <p:nvPicPr>
          <p:cNvPr id="5" name="Picture 4"/>
          <p:cNvPicPr>
            <a:picLocks noChangeAspect="1"/>
          </p:cNvPicPr>
          <p:nvPr/>
        </p:nvPicPr>
        <p:blipFill>
          <a:blip r:embed="rId2"/>
          <a:stretch>
            <a:fillRect/>
          </a:stretch>
        </p:blipFill>
        <p:spPr>
          <a:xfrm>
            <a:off x="0" y="1130300"/>
            <a:ext cx="9144000" cy="4891760"/>
          </a:xfrm>
          <a:prstGeom prst="rect">
            <a:avLst/>
          </a:prstGeom>
        </p:spPr>
      </p:pic>
      <p:sp>
        <p:nvSpPr>
          <p:cNvPr id="6" name="TextBox 5"/>
          <p:cNvSpPr txBox="1"/>
          <p:nvPr/>
        </p:nvSpPr>
        <p:spPr>
          <a:xfrm>
            <a:off x="139700" y="6305034"/>
            <a:ext cx="7764829" cy="369332"/>
          </a:xfrm>
          <a:prstGeom prst="rect">
            <a:avLst/>
          </a:prstGeom>
          <a:noFill/>
        </p:spPr>
        <p:txBody>
          <a:bodyPr wrap="none" rtlCol="0">
            <a:spAutoFit/>
          </a:bodyPr>
          <a:lstStyle/>
          <a:p>
            <a:r>
              <a:rPr lang="en-US" dirty="0" smtClean="0">
                <a:solidFill>
                  <a:srgbClr val="FF0000"/>
                </a:solidFill>
              </a:rPr>
              <a:t>Can see occasional p waves buried in QRS complex which reflects AV dissociation</a:t>
            </a:r>
            <a:endParaRPr lang="en-US" dirty="0">
              <a:solidFill>
                <a:srgbClr val="FF0000"/>
              </a:solidFill>
            </a:endParaRPr>
          </a:p>
        </p:txBody>
      </p:sp>
    </p:spTree>
    <p:extLst>
      <p:ext uri="{BB962C8B-B14F-4D97-AF65-F5344CB8AC3E}">
        <p14:creationId xmlns:p14="http://schemas.microsoft.com/office/powerpoint/2010/main" val="110664727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8700" y="1320800"/>
            <a:ext cx="7086600" cy="1905000"/>
          </a:xfrm>
          <a:prstGeom prst="rect">
            <a:avLst/>
          </a:prstGeom>
        </p:spPr>
      </p:pic>
      <p:sp>
        <p:nvSpPr>
          <p:cNvPr id="6" name="TextBox 5"/>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pic>
        <p:nvPicPr>
          <p:cNvPr id="7" name="Picture 6"/>
          <p:cNvPicPr>
            <a:picLocks noChangeAspect="1"/>
          </p:cNvPicPr>
          <p:nvPr/>
        </p:nvPicPr>
        <p:blipFill>
          <a:blip r:embed="rId3"/>
          <a:stretch>
            <a:fillRect/>
          </a:stretch>
        </p:blipFill>
        <p:spPr>
          <a:xfrm>
            <a:off x="0" y="3898900"/>
            <a:ext cx="9118600" cy="2082800"/>
          </a:xfrm>
          <a:prstGeom prst="rect">
            <a:avLst/>
          </a:prstGeom>
        </p:spPr>
      </p:pic>
      <p:sp>
        <p:nvSpPr>
          <p:cNvPr id="8" name="TextBox 7"/>
          <p:cNvSpPr txBox="1"/>
          <p:nvPr/>
        </p:nvSpPr>
        <p:spPr>
          <a:xfrm>
            <a:off x="1308100" y="3333234"/>
            <a:ext cx="6968750" cy="369332"/>
          </a:xfrm>
          <a:prstGeom prst="rect">
            <a:avLst/>
          </a:prstGeom>
          <a:noFill/>
        </p:spPr>
        <p:txBody>
          <a:bodyPr wrap="none" rtlCol="0">
            <a:spAutoFit/>
          </a:bodyPr>
          <a:lstStyle/>
          <a:p>
            <a:r>
              <a:rPr lang="en-US" dirty="0" smtClean="0">
                <a:solidFill>
                  <a:srgbClr val="FF0000"/>
                </a:solidFill>
              </a:rPr>
              <a:t>Sinus node is captured by the ventricle leading to a normal QRS complex</a:t>
            </a:r>
            <a:endParaRPr lang="en-US" dirty="0">
              <a:solidFill>
                <a:srgbClr val="FF0000"/>
              </a:solidFill>
            </a:endParaRPr>
          </a:p>
        </p:txBody>
      </p:sp>
      <p:sp>
        <p:nvSpPr>
          <p:cNvPr id="9" name="TextBox 8"/>
          <p:cNvSpPr txBox="1"/>
          <p:nvPr/>
        </p:nvSpPr>
        <p:spPr>
          <a:xfrm>
            <a:off x="1181100" y="6127234"/>
            <a:ext cx="7036038" cy="369332"/>
          </a:xfrm>
          <a:prstGeom prst="rect">
            <a:avLst/>
          </a:prstGeom>
          <a:noFill/>
        </p:spPr>
        <p:txBody>
          <a:bodyPr wrap="none" rtlCol="0">
            <a:spAutoFit/>
          </a:bodyPr>
          <a:lstStyle/>
          <a:p>
            <a:r>
              <a:rPr lang="en-US" dirty="0" smtClean="0">
                <a:solidFill>
                  <a:srgbClr val="FF0000"/>
                </a:solidFill>
              </a:rPr>
              <a:t>Fusion beat after the broad complex beat, followed by two capture beats</a:t>
            </a:r>
            <a:endParaRPr lang="en-US" dirty="0">
              <a:solidFill>
                <a:srgbClr val="FF0000"/>
              </a:solidFill>
            </a:endParaRPr>
          </a:p>
        </p:txBody>
      </p:sp>
    </p:spTree>
    <p:extLst>
      <p:ext uri="{BB962C8B-B14F-4D97-AF65-F5344CB8AC3E}">
        <p14:creationId xmlns:p14="http://schemas.microsoft.com/office/powerpoint/2010/main" val="393007846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t="16212" b="16212"/>
          <a:stretch>
            <a:fillRect/>
          </a:stretch>
        </p:blipFill>
        <p:spPr>
          <a:xfrm>
            <a:off x="457200" y="1346200"/>
            <a:ext cx="8229600" cy="4525963"/>
          </a:xfrm>
        </p:spPr>
      </p:pic>
      <p:sp>
        <p:nvSpPr>
          <p:cNvPr id="7" name="TextBox 6"/>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8" name="TextBox 7"/>
          <p:cNvSpPr txBox="1"/>
          <p:nvPr/>
        </p:nvSpPr>
        <p:spPr>
          <a:xfrm>
            <a:off x="571500" y="6101834"/>
            <a:ext cx="2174807" cy="369332"/>
          </a:xfrm>
          <a:prstGeom prst="rect">
            <a:avLst/>
          </a:prstGeom>
          <a:noFill/>
        </p:spPr>
        <p:txBody>
          <a:bodyPr wrap="none" rtlCol="0">
            <a:spAutoFit/>
          </a:bodyPr>
          <a:lstStyle/>
          <a:p>
            <a:r>
              <a:rPr lang="en-US" dirty="0" smtClean="0">
                <a:solidFill>
                  <a:srgbClr val="FF0000"/>
                </a:solidFill>
              </a:rPr>
              <a:t>Positive concordance</a:t>
            </a:r>
            <a:endParaRPr lang="en-US" dirty="0">
              <a:solidFill>
                <a:srgbClr val="FF0000"/>
              </a:solidFill>
            </a:endParaRPr>
          </a:p>
        </p:txBody>
      </p:sp>
    </p:spTree>
    <p:extLst>
      <p:ext uri="{BB962C8B-B14F-4D97-AF65-F5344CB8AC3E}">
        <p14:creationId xmlns:p14="http://schemas.microsoft.com/office/powerpoint/2010/main" val="279560867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2300" y="1955800"/>
            <a:ext cx="5359400" cy="3810000"/>
          </a:xfrm>
          <a:prstGeom prst="rect">
            <a:avLst/>
          </a:prstGeom>
        </p:spPr>
      </p:pic>
      <p:sp>
        <p:nvSpPr>
          <p:cNvPr id="5" name="TextBox 4"/>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6" name="TextBox 5"/>
          <p:cNvSpPr txBox="1"/>
          <p:nvPr/>
        </p:nvSpPr>
        <p:spPr>
          <a:xfrm>
            <a:off x="571500" y="6101834"/>
            <a:ext cx="2325840" cy="369332"/>
          </a:xfrm>
          <a:prstGeom prst="rect">
            <a:avLst/>
          </a:prstGeom>
          <a:noFill/>
        </p:spPr>
        <p:txBody>
          <a:bodyPr wrap="none" rtlCol="0">
            <a:spAutoFit/>
          </a:bodyPr>
          <a:lstStyle/>
          <a:p>
            <a:r>
              <a:rPr lang="en-US" dirty="0" smtClean="0">
                <a:solidFill>
                  <a:srgbClr val="FF0000"/>
                </a:solidFill>
              </a:rPr>
              <a:t>Negative concordance</a:t>
            </a:r>
            <a:endParaRPr lang="en-US" dirty="0">
              <a:solidFill>
                <a:srgbClr val="FF0000"/>
              </a:solidFill>
            </a:endParaRPr>
          </a:p>
        </p:txBody>
      </p:sp>
    </p:spTree>
    <p:extLst>
      <p:ext uri="{BB962C8B-B14F-4D97-AF65-F5344CB8AC3E}">
        <p14:creationId xmlns:p14="http://schemas.microsoft.com/office/powerpoint/2010/main" val="81367810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pic>
        <p:nvPicPr>
          <p:cNvPr id="6" name="Picture 5"/>
          <p:cNvPicPr>
            <a:picLocks noChangeAspect="1"/>
          </p:cNvPicPr>
          <p:nvPr/>
        </p:nvPicPr>
        <p:blipFill>
          <a:blip r:embed="rId2"/>
          <a:stretch>
            <a:fillRect/>
          </a:stretch>
        </p:blipFill>
        <p:spPr>
          <a:xfrm>
            <a:off x="812800" y="1379115"/>
            <a:ext cx="7404100" cy="4869285"/>
          </a:xfrm>
          <a:prstGeom prst="rect">
            <a:avLst/>
          </a:prstGeom>
        </p:spPr>
      </p:pic>
      <p:sp>
        <p:nvSpPr>
          <p:cNvPr id="7" name="TextBox 6"/>
          <p:cNvSpPr txBox="1"/>
          <p:nvPr/>
        </p:nvSpPr>
        <p:spPr>
          <a:xfrm>
            <a:off x="1028700" y="6286500"/>
            <a:ext cx="7001210" cy="369332"/>
          </a:xfrm>
          <a:prstGeom prst="rect">
            <a:avLst/>
          </a:prstGeom>
          <a:noFill/>
        </p:spPr>
        <p:txBody>
          <a:bodyPr wrap="none" rtlCol="0">
            <a:spAutoFit/>
          </a:bodyPr>
          <a:lstStyle/>
          <a:p>
            <a:r>
              <a:rPr lang="en-US" dirty="0" smtClean="0">
                <a:solidFill>
                  <a:srgbClr val="FF0000"/>
                </a:solidFill>
              </a:rPr>
              <a:t>Very broad QRS, extreme axis, capture and fusion beats, </a:t>
            </a:r>
            <a:r>
              <a:rPr lang="en-US" dirty="0" err="1" smtClean="0">
                <a:solidFill>
                  <a:srgbClr val="FF0000"/>
                </a:solidFill>
              </a:rPr>
              <a:t>Josephsons</a:t>
            </a:r>
            <a:r>
              <a:rPr lang="en-US" dirty="0" smtClean="0">
                <a:solidFill>
                  <a:srgbClr val="FF0000"/>
                </a:solidFill>
              </a:rPr>
              <a:t> sign</a:t>
            </a:r>
            <a:endParaRPr lang="en-US" dirty="0">
              <a:solidFill>
                <a:srgbClr val="FF0000"/>
              </a:solidFill>
            </a:endParaRPr>
          </a:p>
        </p:txBody>
      </p:sp>
    </p:spTree>
    <p:extLst>
      <p:ext uri="{BB962C8B-B14F-4D97-AF65-F5344CB8AC3E}">
        <p14:creationId xmlns:p14="http://schemas.microsoft.com/office/powerpoint/2010/main" val="166762584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55700"/>
            <a:ext cx="9144000" cy="4986169"/>
          </a:xfrm>
          <a:prstGeom prst="rect">
            <a:avLst/>
          </a:prstGeom>
        </p:spPr>
      </p:pic>
      <p:sp>
        <p:nvSpPr>
          <p:cNvPr id="5" name="TextBox 4"/>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6" name="TextBox 5"/>
          <p:cNvSpPr txBox="1"/>
          <p:nvPr/>
        </p:nvSpPr>
        <p:spPr>
          <a:xfrm>
            <a:off x="660400" y="6286500"/>
            <a:ext cx="7847784" cy="369332"/>
          </a:xfrm>
          <a:prstGeom prst="rect">
            <a:avLst/>
          </a:prstGeom>
          <a:noFill/>
        </p:spPr>
        <p:txBody>
          <a:bodyPr wrap="none" rtlCol="0">
            <a:spAutoFit/>
          </a:bodyPr>
          <a:lstStyle/>
          <a:p>
            <a:r>
              <a:rPr lang="en-US" dirty="0" smtClean="0">
                <a:solidFill>
                  <a:srgbClr val="FF0000"/>
                </a:solidFill>
              </a:rPr>
              <a:t>Very broad QRS, extreme axis, </a:t>
            </a:r>
            <a:r>
              <a:rPr lang="en-US" dirty="0" err="1" smtClean="0">
                <a:solidFill>
                  <a:srgbClr val="FF0000"/>
                </a:solidFill>
              </a:rPr>
              <a:t>RSr</a:t>
            </a:r>
            <a:r>
              <a:rPr lang="en-US" dirty="0" smtClean="0">
                <a:solidFill>
                  <a:srgbClr val="FF0000"/>
                </a:solidFill>
              </a:rPr>
              <a:t>’ pattern V1 (opposite bunny ear pattern), </a:t>
            </a:r>
            <a:r>
              <a:rPr lang="en-US" dirty="0" err="1" smtClean="0">
                <a:solidFill>
                  <a:srgbClr val="FF0000"/>
                </a:solidFill>
              </a:rPr>
              <a:t>rS</a:t>
            </a:r>
            <a:r>
              <a:rPr lang="en-US" dirty="0" smtClean="0">
                <a:solidFill>
                  <a:srgbClr val="FF0000"/>
                </a:solidFill>
              </a:rPr>
              <a:t> V6</a:t>
            </a:r>
            <a:endParaRPr lang="en-US" dirty="0">
              <a:solidFill>
                <a:srgbClr val="FF0000"/>
              </a:solidFill>
            </a:endParaRPr>
          </a:p>
        </p:txBody>
      </p:sp>
    </p:spTree>
    <p:extLst>
      <p:ext uri="{BB962C8B-B14F-4D97-AF65-F5344CB8AC3E}">
        <p14:creationId xmlns:p14="http://schemas.microsoft.com/office/powerpoint/2010/main" val="9554087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What, apart from taking a history and examination, should you do next:</a:t>
            </a:r>
          </a:p>
          <a:p>
            <a:pPr marL="514350" indent="-514350">
              <a:buAutoNum type="alphaLcParenBoth"/>
            </a:pPr>
            <a:r>
              <a:rPr lang="en-US" dirty="0" smtClean="0"/>
              <a:t>Position the patient upright</a:t>
            </a:r>
          </a:p>
          <a:p>
            <a:pPr marL="514350" indent="-514350">
              <a:buAutoNum type="alphaLcParenBoth"/>
            </a:pPr>
            <a:r>
              <a:rPr lang="en-US" dirty="0" smtClean="0"/>
              <a:t>Give 5mg IV morphine to control her pain</a:t>
            </a:r>
          </a:p>
          <a:p>
            <a:pPr marL="514350" indent="-514350">
              <a:buAutoNum type="alphaLcParenBoth"/>
            </a:pPr>
            <a:r>
              <a:rPr lang="en-US" dirty="0" smtClean="0"/>
              <a:t>Perform a 12 lead ECG</a:t>
            </a:r>
          </a:p>
          <a:p>
            <a:pPr marL="514350" indent="-514350">
              <a:buAutoNum type="alphaLcParenBoth"/>
            </a:pPr>
            <a:r>
              <a:rPr lang="en-US" dirty="0" smtClean="0"/>
              <a:t>Perform Blood pressure recordings on both arms</a:t>
            </a:r>
          </a:p>
          <a:p>
            <a:pPr marL="514350" indent="-514350">
              <a:buAutoNum type="alphaLcParenBoth"/>
            </a:pPr>
            <a:r>
              <a:rPr lang="en-US" dirty="0" smtClean="0"/>
              <a:t>Give oxygen to the patient</a:t>
            </a:r>
          </a:p>
          <a:p>
            <a:pPr marL="514350" indent="-514350">
              <a:buAutoNum type="alphaLcParenBoth"/>
            </a:pP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356525573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TextBox 4"/>
          <p:cNvSpPr txBox="1"/>
          <p:nvPr/>
        </p:nvSpPr>
        <p:spPr>
          <a:xfrm>
            <a:off x="317500" y="3892034"/>
            <a:ext cx="2784574"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b="1" dirty="0" smtClean="0"/>
              <a:t>Broad complex tachycardia</a:t>
            </a:r>
            <a:endParaRPr lang="en-US" b="1" dirty="0"/>
          </a:p>
        </p:txBody>
      </p:sp>
      <p:cxnSp>
        <p:nvCxnSpPr>
          <p:cNvPr id="7" name="Straight Arrow Connector 6"/>
          <p:cNvCxnSpPr>
            <a:stCxn id="5" idx="3"/>
          </p:cNvCxnSpPr>
          <p:nvPr/>
        </p:nvCxnSpPr>
        <p:spPr>
          <a:xfrm flipV="1">
            <a:off x="3102074" y="3263900"/>
            <a:ext cx="1000026" cy="812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114800" y="2469634"/>
            <a:ext cx="2108269"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600" b="1" dirty="0" smtClean="0"/>
              <a:t>SVT with aberrancy</a:t>
            </a:r>
          </a:p>
          <a:p>
            <a:pPr marL="285750" indent="-285750">
              <a:buFont typeface="Arial"/>
              <a:buChar char="•"/>
            </a:pPr>
            <a:r>
              <a:rPr lang="en-US" sz="1600" b="1" dirty="0" smtClean="0"/>
              <a:t>SVT with BBB</a:t>
            </a:r>
          </a:p>
          <a:p>
            <a:pPr marL="285750" indent="-285750">
              <a:buFont typeface="Arial"/>
              <a:buChar char="•"/>
            </a:pPr>
            <a:r>
              <a:rPr lang="en-US" sz="1600" b="1" dirty="0" err="1" smtClean="0"/>
              <a:t>Antedromic</a:t>
            </a:r>
            <a:r>
              <a:rPr lang="en-US" sz="1600" b="1" dirty="0" smtClean="0"/>
              <a:t> SVT</a:t>
            </a:r>
          </a:p>
          <a:p>
            <a:r>
              <a:rPr lang="en-US" sz="1600" b="1" dirty="0" smtClean="0"/>
              <a:t>(SVT with WPW)</a:t>
            </a:r>
            <a:endParaRPr lang="en-US" sz="1600" b="1" dirty="0"/>
          </a:p>
        </p:txBody>
      </p:sp>
      <p:cxnSp>
        <p:nvCxnSpPr>
          <p:cNvPr id="10" name="Straight Arrow Connector 9"/>
          <p:cNvCxnSpPr>
            <a:stCxn id="5" idx="3"/>
          </p:cNvCxnSpPr>
          <p:nvPr/>
        </p:nvCxnSpPr>
        <p:spPr>
          <a:xfrm>
            <a:off x="3102074" y="4076700"/>
            <a:ext cx="1000026" cy="7079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102100" y="4261366"/>
            <a:ext cx="2120969"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600" b="1" dirty="0" smtClean="0"/>
              <a:t>VT</a:t>
            </a:r>
          </a:p>
          <a:p>
            <a:pPr marL="285750" indent="-285750">
              <a:buFont typeface="Arial"/>
              <a:buChar char="•"/>
            </a:pPr>
            <a:r>
              <a:rPr lang="en-US" sz="1600" b="1" dirty="0" smtClean="0"/>
              <a:t>Strongly suggested if abnormal heart</a:t>
            </a:r>
          </a:p>
          <a:p>
            <a:pPr marL="285750" indent="-285750">
              <a:buFont typeface="Arial"/>
              <a:buChar char="•"/>
            </a:pPr>
            <a:r>
              <a:rPr lang="en-US" sz="1600" b="1" dirty="0" smtClean="0"/>
              <a:t>80% of all broad complex will be VT</a:t>
            </a:r>
            <a:endParaRPr lang="en-US" sz="1600" b="1" dirty="0"/>
          </a:p>
        </p:txBody>
      </p:sp>
      <p:sp>
        <p:nvSpPr>
          <p:cNvPr id="12" name="Rectangle 11"/>
          <p:cNvSpPr/>
          <p:nvPr/>
        </p:nvSpPr>
        <p:spPr>
          <a:xfrm>
            <a:off x="6375401" y="1212334"/>
            <a:ext cx="965199" cy="5384800"/>
          </a:xfrm>
          <a:prstGeom prst="rect">
            <a:avLst/>
          </a:prstGeom>
        </p:spPr>
        <p:style>
          <a:lnRef idx="1">
            <a:schemeClr val="accent6"/>
          </a:lnRef>
          <a:fillRef idx="3">
            <a:schemeClr val="accent6"/>
          </a:fillRef>
          <a:effectRef idx="2">
            <a:schemeClr val="accent6"/>
          </a:effectRef>
          <a:fontRef idx="minor">
            <a:schemeClr val="lt1"/>
          </a:fontRef>
        </p:style>
        <p:txBody>
          <a:bodyPr vert="vert270" rtlCol="0" anchor="ctr"/>
          <a:lstStyle/>
          <a:p>
            <a:pPr algn="ctr"/>
            <a:r>
              <a:rPr lang="en-US" dirty="0" smtClean="0"/>
              <a:t>Signs of compromise</a:t>
            </a:r>
            <a:endParaRPr lang="en-US" dirty="0"/>
          </a:p>
        </p:txBody>
      </p:sp>
      <p:cxnSp>
        <p:nvCxnSpPr>
          <p:cNvPr id="16" name="Straight Arrow Connector 15"/>
          <p:cNvCxnSpPr>
            <a:stCxn id="12" idx="3"/>
          </p:cNvCxnSpPr>
          <p:nvPr/>
        </p:nvCxnSpPr>
        <p:spPr>
          <a:xfrm>
            <a:off x="7340600" y="3904734"/>
            <a:ext cx="800100" cy="6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8242301" y="1225034"/>
            <a:ext cx="660399" cy="5384800"/>
          </a:xfrm>
          <a:prstGeom prst="rect">
            <a:avLst/>
          </a:prstGeom>
        </p:spPr>
        <p:style>
          <a:lnRef idx="1">
            <a:schemeClr val="accent3"/>
          </a:lnRef>
          <a:fillRef idx="3">
            <a:schemeClr val="accent3"/>
          </a:fillRef>
          <a:effectRef idx="2">
            <a:schemeClr val="accent3"/>
          </a:effectRef>
          <a:fontRef idx="minor">
            <a:schemeClr val="lt1"/>
          </a:fontRef>
        </p:style>
        <p:txBody>
          <a:bodyPr vert="vert270" rtlCol="0" anchor="ctr"/>
          <a:lstStyle/>
          <a:p>
            <a:pPr algn="ctr"/>
            <a:r>
              <a:rPr lang="en-US" dirty="0" smtClean="0"/>
              <a:t>Electrical cardioversion</a:t>
            </a:r>
            <a:endParaRPr lang="en-US" dirty="0"/>
          </a:p>
        </p:txBody>
      </p:sp>
      <p:sp>
        <p:nvSpPr>
          <p:cNvPr id="18" name="TextBox 17"/>
          <p:cNvSpPr txBox="1"/>
          <p:nvPr/>
        </p:nvSpPr>
        <p:spPr>
          <a:xfrm>
            <a:off x="422374" y="2283023"/>
            <a:ext cx="2679700" cy="1384995"/>
          </a:xfrm>
          <a:prstGeom prst="rect">
            <a:avLst/>
          </a:prstGeom>
          <a:noFill/>
        </p:spPr>
        <p:txBody>
          <a:bodyPr wrap="square" rtlCol="0">
            <a:spAutoFit/>
          </a:bodyPr>
          <a:lstStyle/>
          <a:p>
            <a:r>
              <a:rPr lang="en-US" sz="1200" b="1" u="sng" dirty="0" smtClean="0"/>
              <a:t>Favoring SVT:</a:t>
            </a:r>
          </a:p>
          <a:p>
            <a:pPr marL="171450" indent="-171450">
              <a:buFont typeface="Arial"/>
              <a:buChar char="•"/>
            </a:pPr>
            <a:r>
              <a:rPr lang="en-US" sz="1200" dirty="0" smtClean="0"/>
              <a:t>Known WPW</a:t>
            </a:r>
          </a:p>
          <a:p>
            <a:pPr marL="171450" indent="-171450">
              <a:buFont typeface="Arial"/>
              <a:buChar char="•"/>
            </a:pPr>
            <a:r>
              <a:rPr lang="en-US" sz="1200" dirty="0" smtClean="0"/>
              <a:t>QRS &lt;160ms</a:t>
            </a:r>
          </a:p>
          <a:p>
            <a:pPr marL="171450" indent="-171450">
              <a:buFont typeface="Arial"/>
              <a:buChar char="•"/>
            </a:pPr>
            <a:r>
              <a:rPr lang="en-US" sz="1200" dirty="0" smtClean="0"/>
              <a:t>BBB pattern clearly seen</a:t>
            </a:r>
          </a:p>
          <a:p>
            <a:pPr marL="171450" indent="-171450">
              <a:buFont typeface="Arial"/>
              <a:buChar char="•"/>
            </a:pPr>
            <a:r>
              <a:rPr lang="en-US" sz="1200" dirty="0" smtClean="0"/>
              <a:t>Structurally normal heart</a:t>
            </a:r>
          </a:p>
          <a:p>
            <a:pPr marL="171450" indent="-171450">
              <a:buFont typeface="Arial"/>
              <a:buChar char="•"/>
            </a:pPr>
            <a:r>
              <a:rPr lang="en-US" sz="1200" dirty="0" smtClean="0"/>
              <a:t>Known aberrant rhythm on baseline ECG </a:t>
            </a:r>
            <a:endParaRPr lang="en-US" sz="1200" dirty="0"/>
          </a:p>
        </p:txBody>
      </p:sp>
      <p:sp>
        <p:nvSpPr>
          <p:cNvPr id="19" name="TextBox 18"/>
          <p:cNvSpPr txBox="1"/>
          <p:nvPr/>
        </p:nvSpPr>
        <p:spPr>
          <a:xfrm>
            <a:off x="422374" y="4505523"/>
            <a:ext cx="2679700" cy="1938992"/>
          </a:xfrm>
          <a:prstGeom prst="rect">
            <a:avLst/>
          </a:prstGeom>
          <a:noFill/>
        </p:spPr>
        <p:txBody>
          <a:bodyPr wrap="square" rtlCol="0">
            <a:spAutoFit/>
          </a:bodyPr>
          <a:lstStyle/>
          <a:p>
            <a:r>
              <a:rPr lang="en-US" sz="1200" b="1" u="sng" dirty="0" smtClean="0"/>
              <a:t>Favoring VT:</a:t>
            </a:r>
          </a:p>
          <a:p>
            <a:pPr marL="171450" indent="-171450">
              <a:buFont typeface="Arial"/>
              <a:buChar char="•"/>
            </a:pPr>
            <a:r>
              <a:rPr lang="en-US" sz="1200" dirty="0" smtClean="0"/>
              <a:t>Structurally abnormal heart</a:t>
            </a:r>
          </a:p>
          <a:p>
            <a:pPr marL="171450" indent="-171450">
              <a:buFont typeface="Arial"/>
              <a:buChar char="•"/>
            </a:pPr>
            <a:r>
              <a:rPr lang="en-US" sz="1200" dirty="0" smtClean="0"/>
              <a:t>Extreme axis (northwest)</a:t>
            </a:r>
          </a:p>
          <a:p>
            <a:pPr marL="171450" indent="-171450">
              <a:buFont typeface="Arial"/>
              <a:buChar char="•"/>
            </a:pPr>
            <a:r>
              <a:rPr lang="en-US" sz="1200" dirty="0" smtClean="0"/>
              <a:t>AV dissociation (capture, fusion)</a:t>
            </a:r>
          </a:p>
          <a:p>
            <a:pPr marL="171450" indent="-171450">
              <a:buFont typeface="Arial"/>
              <a:buChar char="•"/>
            </a:pPr>
            <a:r>
              <a:rPr lang="en-US" sz="1200" dirty="0" err="1" smtClean="0"/>
              <a:t>RSr</a:t>
            </a:r>
            <a:r>
              <a:rPr lang="en-US" sz="1200" dirty="0" smtClean="0"/>
              <a:t>’ V1, </a:t>
            </a:r>
            <a:r>
              <a:rPr lang="en-US" sz="1200" dirty="0" err="1" smtClean="0"/>
              <a:t>rS</a:t>
            </a:r>
            <a:r>
              <a:rPr lang="en-US" sz="1200" dirty="0" smtClean="0"/>
              <a:t> V6</a:t>
            </a:r>
          </a:p>
          <a:p>
            <a:pPr marL="171450" indent="-171450">
              <a:buFont typeface="Arial"/>
              <a:buChar char="•"/>
            </a:pPr>
            <a:r>
              <a:rPr lang="en-US" sz="1200" dirty="0" smtClean="0"/>
              <a:t>+ or - concordance</a:t>
            </a:r>
          </a:p>
          <a:p>
            <a:pPr marL="171450" indent="-171450">
              <a:buFont typeface="Arial"/>
              <a:buChar char="•"/>
            </a:pPr>
            <a:r>
              <a:rPr lang="en-US" sz="1200" dirty="0" smtClean="0"/>
              <a:t>Extremely broad QRS pattern</a:t>
            </a:r>
          </a:p>
          <a:p>
            <a:pPr marL="171450" indent="-171450">
              <a:buFont typeface="Arial"/>
              <a:buChar char="•"/>
            </a:pPr>
            <a:r>
              <a:rPr lang="en-US" sz="1200" dirty="0" smtClean="0"/>
              <a:t>Brugada sign (onset to nadir &gt;100ms)</a:t>
            </a:r>
          </a:p>
          <a:p>
            <a:pPr marL="171450" indent="-171450">
              <a:buFont typeface="Arial"/>
              <a:buChar char="•"/>
            </a:pPr>
            <a:r>
              <a:rPr lang="en-US" sz="1200" dirty="0" err="1" smtClean="0"/>
              <a:t>Josephsons</a:t>
            </a:r>
            <a:r>
              <a:rPr lang="en-US" sz="1200" dirty="0" smtClean="0"/>
              <a:t> sign (notch before S wave nadir)</a:t>
            </a:r>
            <a:endParaRPr lang="en-US" sz="1200" dirty="0"/>
          </a:p>
        </p:txBody>
      </p:sp>
      <p:sp>
        <p:nvSpPr>
          <p:cNvPr id="20" name="TextBox 19"/>
          <p:cNvSpPr txBox="1"/>
          <p:nvPr/>
        </p:nvSpPr>
        <p:spPr>
          <a:xfrm>
            <a:off x="422374" y="1225034"/>
            <a:ext cx="580069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smtClean="0"/>
              <a:t>Broad complex = VT until proven otherwise!!!!</a:t>
            </a:r>
            <a:endParaRPr lang="en-US" dirty="0"/>
          </a:p>
        </p:txBody>
      </p:sp>
    </p:spTree>
    <p:extLst>
      <p:ext uri="{BB962C8B-B14F-4D97-AF65-F5344CB8AC3E}">
        <p14:creationId xmlns:p14="http://schemas.microsoft.com/office/powerpoint/2010/main" val="184312975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pic>
        <p:nvPicPr>
          <p:cNvPr id="5" name="Picture 4"/>
          <p:cNvPicPr>
            <a:picLocks noChangeAspect="1"/>
          </p:cNvPicPr>
          <p:nvPr/>
        </p:nvPicPr>
        <p:blipFill rotWithShape="1">
          <a:blip r:embed="rId2"/>
          <a:srcRect b="2210"/>
          <a:stretch/>
        </p:blipFill>
        <p:spPr>
          <a:xfrm>
            <a:off x="317500" y="1422394"/>
            <a:ext cx="8623300" cy="4859150"/>
          </a:xfrm>
          <a:prstGeom prst="rect">
            <a:avLst/>
          </a:prstGeom>
        </p:spPr>
      </p:pic>
    </p:spTree>
    <p:extLst>
      <p:ext uri="{BB962C8B-B14F-4D97-AF65-F5344CB8AC3E}">
        <p14:creationId xmlns:p14="http://schemas.microsoft.com/office/powerpoint/2010/main" val="138646594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5500" y="1384300"/>
            <a:ext cx="7493000" cy="4076700"/>
          </a:xfrm>
          <a:prstGeom prst="rect">
            <a:avLst/>
          </a:prstGeom>
        </p:spPr>
      </p:pic>
      <p:sp>
        <p:nvSpPr>
          <p:cNvPr id="5" name="TextBox 4"/>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33951416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pic>
        <p:nvPicPr>
          <p:cNvPr id="5" name="Picture 4"/>
          <p:cNvPicPr>
            <a:picLocks noChangeAspect="1"/>
          </p:cNvPicPr>
          <p:nvPr/>
        </p:nvPicPr>
        <p:blipFill>
          <a:blip r:embed="rId2"/>
          <a:stretch>
            <a:fillRect/>
          </a:stretch>
        </p:blipFill>
        <p:spPr>
          <a:xfrm>
            <a:off x="825500" y="1282700"/>
            <a:ext cx="7493000" cy="4292600"/>
          </a:xfrm>
          <a:prstGeom prst="rect">
            <a:avLst/>
          </a:prstGeom>
        </p:spPr>
      </p:pic>
      <p:sp>
        <p:nvSpPr>
          <p:cNvPr id="6" name="TextBox 5"/>
          <p:cNvSpPr txBox="1"/>
          <p:nvPr/>
        </p:nvSpPr>
        <p:spPr>
          <a:xfrm>
            <a:off x="844034" y="5682734"/>
            <a:ext cx="7508411" cy="369332"/>
          </a:xfrm>
          <a:prstGeom prst="rect">
            <a:avLst/>
          </a:prstGeom>
          <a:noFill/>
        </p:spPr>
        <p:txBody>
          <a:bodyPr wrap="none" rtlCol="0">
            <a:spAutoFit/>
          </a:bodyPr>
          <a:lstStyle/>
          <a:p>
            <a:r>
              <a:rPr lang="en-US" dirty="0" smtClean="0"/>
              <a:t>Classically WPW: short PR interval (&lt;120ms), slurred QRS complex (delta wave)</a:t>
            </a:r>
            <a:endParaRPr lang="en-US" dirty="0"/>
          </a:p>
        </p:txBody>
      </p:sp>
    </p:spTree>
    <p:extLst>
      <p:ext uri="{BB962C8B-B14F-4D97-AF65-F5344CB8AC3E}">
        <p14:creationId xmlns:p14="http://schemas.microsoft.com/office/powerpoint/2010/main" val="246882803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667" y="110062"/>
            <a:ext cx="8940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i="1" u="sng" dirty="0" smtClean="0"/>
              <a:t>Supraventricular Tachyarrhythmia's: Bud’s FRACP Notes: Clinical Protocols</a:t>
            </a:r>
            <a:endParaRPr lang="en-US" b="1" i="1" u="sng" dirty="0"/>
          </a:p>
        </p:txBody>
      </p:sp>
      <p:sp>
        <p:nvSpPr>
          <p:cNvPr id="5" name="TextBox 4"/>
          <p:cNvSpPr txBox="1"/>
          <p:nvPr/>
        </p:nvSpPr>
        <p:spPr>
          <a:xfrm>
            <a:off x="84667" y="550326"/>
            <a:ext cx="2210862" cy="2062103"/>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800" b="1" u="sng" dirty="0" smtClean="0"/>
              <a:t>Definition/ Classification:</a:t>
            </a:r>
          </a:p>
          <a:p>
            <a:pPr marL="171450" indent="-171450">
              <a:buFont typeface="Arial"/>
              <a:buChar char="•"/>
            </a:pPr>
            <a:r>
              <a:rPr lang="en-US" sz="800" dirty="0" smtClean="0"/>
              <a:t>Supraventricular tachycardia</a:t>
            </a:r>
          </a:p>
          <a:p>
            <a:pPr marL="628650" lvl="1" indent="-171450">
              <a:buFont typeface="Arial"/>
              <a:buChar char="•"/>
            </a:pPr>
            <a:r>
              <a:rPr lang="en-US" sz="800" dirty="0" smtClean="0"/>
              <a:t>Sinus tachycardia</a:t>
            </a:r>
          </a:p>
          <a:p>
            <a:pPr marL="628650" lvl="1" indent="-171450">
              <a:buFont typeface="Arial"/>
              <a:buChar char="•"/>
            </a:pPr>
            <a:r>
              <a:rPr lang="en-US" sz="800" dirty="0" smtClean="0"/>
              <a:t>Atrial Tachycardia</a:t>
            </a:r>
          </a:p>
          <a:p>
            <a:pPr marL="628650" lvl="1" indent="-171450">
              <a:buFont typeface="Arial"/>
              <a:buChar char="•"/>
            </a:pPr>
            <a:r>
              <a:rPr lang="en-US" sz="800" dirty="0" smtClean="0"/>
              <a:t>Multi-focal atrial tachycardia</a:t>
            </a:r>
          </a:p>
          <a:p>
            <a:pPr marL="628650" lvl="1" indent="-171450">
              <a:buFont typeface="Arial"/>
              <a:buChar char="•"/>
            </a:pPr>
            <a:r>
              <a:rPr lang="en-US" sz="800" dirty="0" smtClean="0"/>
              <a:t>Atrial fibrillation</a:t>
            </a:r>
          </a:p>
          <a:p>
            <a:pPr marL="628650" lvl="1" indent="-171450">
              <a:buFont typeface="Arial"/>
              <a:buChar char="•"/>
            </a:pPr>
            <a:r>
              <a:rPr lang="en-US" sz="800" dirty="0" smtClean="0"/>
              <a:t>Atrial Flutter</a:t>
            </a:r>
          </a:p>
          <a:p>
            <a:pPr marL="628650" lvl="1" indent="-171450">
              <a:buFont typeface="Arial"/>
              <a:buChar char="•"/>
            </a:pPr>
            <a:r>
              <a:rPr lang="en-US" sz="800" dirty="0" smtClean="0"/>
              <a:t>AVRT (pre-excitation)</a:t>
            </a:r>
          </a:p>
          <a:p>
            <a:pPr marL="628650" lvl="1" indent="-171450">
              <a:buFont typeface="Arial"/>
              <a:buChar char="•"/>
            </a:pPr>
            <a:r>
              <a:rPr lang="en-US" sz="800" dirty="0" smtClean="0"/>
              <a:t>AVNRT</a:t>
            </a:r>
          </a:p>
          <a:p>
            <a:pPr marL="171450" indent="-171450">
              <a:buFont typeface="Arial"/>
              <a:buChar char="•"/>
            </a:pPr>
            <a:r>
              <a:rPr lang="en-US" sz="800" dirty="0" smtClean="0"/>
              <a:t>Supraventricular tachycardia with aberrancy</a:t>
            </a:r>
          </a:p>
          <a:p>
            <a:pPr marL="628650" lvl="1" indent="-171450">
              <a:buFont typeface="Arial"/>
              <a:buChar char="•"/>
            </a:pPr>
            <a:r>
              <a:rPr lang="en-US" sz="800" dirty="0" smtClean="0"/>
              <a:t>AF with WPW</a:t>
            </a:r>
          </a:p>
          <a:p>
            <a:pPr marL="628650" lvl="1" indent="-171450">
              <a:buFont typeface="Arial"/>
              <a:buChar char="•"/>
            </a:pPr>
            <a:r>
              <a:rPr lang="en-US" sz="800" dirty="0" smtClean="0"/>
              <a:t>SVT with BBB</a:t>
            </a:r>
          </a:p>
          <a:p>
            <a:pPr marL="171450" indent="-171450">
              <a:buFont typeface="Arial"/>
              <a:buChar char="•"/>
            </a:pPr>
            <a:r>
              <a:rPr lang="en-US" sz="800" dirty="0" smtClean="0"/>
              <a:t>Ventricular tachycardia</a:t>
            </a:r>
          </a:p>
          <a:p>
            <a:pPr marL="628650" lvl="1" indent="-171450">
              <a:buFont typeface="Arial"/>
              <a:buChar char="•"/>
            </a:pPr>
            <a:r>
              <a:rPr lang="en-US" sz="800" dirty="0" smtClean="0"/>
              <a:t>Monomorphic</a:t>
            </a:r>
          </a:p>
          <a:p>
            <a:pPr marL="628650" lvl="1" indent="-171450">
              <a:buFont typeface="Arial"/>
              <a:buChar char="•"/>
            </a:pPr>
            <a:r>
              <a:rPr lang="en-US" sz="800" dirty="0" smtClean="0"/>
              <a:t>Polymorphic</a:t>
            </a:r>
          </a:p>
          <a:p>
            <a:pPr marL="628650" lvl="1" indent="-171450">
              <a:buFont typeface="Arial"/>
              <a:buChar char="•"/>
            </a:pPr>
            <a:r>
              <a:rPr lang="en-US" sz="800" dirty="0" smtClean="0"/>
              <a:t>RVOT</a:t>
            </a:r>
          </a:p>
        </p:txBody>
      </p:sp>
      <p:sp>
        <p:nvSpPr>
          <p:cNvPr id="6" name="TextBox 5"/>
          <p:cNvSpPr txBox="1"/>
          <p:nvPr/>
        </p:nvSpPr>
        <p:spPr>
          <a:xfrm>
            <a:off x="84667" y="2726263"/>
            <a:ext cx="2210862"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800" b="1" u="sng" dirty="0" smtClean="0"/>
              <a:t>Goals of Care</a:t>
            </a:r>
          </a:p>
          <a:p>
            <a:endParaRPr lang="en-US" sz="800" dirty="0"/>
          </a:p>
          <a:p>
            <a:pPr marL="228600" indent="-228600">
              <a:buFont typeface="+mj-lt"/>
              <a:buAutoNum type="arabicPeriod"/>
            </a:pPr>
            <a:r>
              <a:rPr lang="en-US" sz="800" dirty="0" smtClean="0"/>
              <a:t>Initial Resuscitation</a:t>
            </a:r>
          </a:p>
          <a:p>
            <a:pPr marL="228600" indent="-228600">
              <a:buFont typeface="+mj-lt"/>
              <a:buAutoNum type="arabicPeriod"/>
            </a:pPr>
            <a:r>
              <a:rPr lang="en-US" sz="800" dirty="0" smtClean="0"/>
              <a:t>Immediate ACLS management</a:t>
            </a:r>
          </a:p>
          <a:p>
            <a:pPr marL="228600" indent="-228600">
              <a:buFont typeface="+mj-lt"/>
              <a:buAutoNum type="arabicPeriod"/>
            </a:pPr>
            <a:r>
              <a:rPr lang="en-US" sz="800" dirty="0" smtClean="0"/>
              <a:t>Specific arrhythmic treatment</a:t>
            </a:r>
          </a:p>
          <a:p>
            <a:pPr marL="228600" indent="-228600">
              <a:buFont typeface="+mj-lt"/>
              <a:buAutoNum type="arabicPeriod"/>
            </a:pPr>
            <a:r>
              <a:rPr lang="en-US" sz="800" dirty="0" smtClean="0"/>
              <a:t>Reversible causes</a:t>
            </a:r>
          </a:p>
          <a:p>
            <a:pPr marL="228600" indent="-228600">
              <a:buFont typeface="+mj-lt"/>
              <a:buAutoNum type="arabicPeriod"/>
            </a:pPr>
            <a:endParaRPr lang="en-US" sz="800" dirty="0" smtClean="0"/>
          </a:p>
        </p:txBody>
      </p:sp>
      <p:sp>
        <p:nvSpPr>
          <p:cNvPr id="7" name="TextBox 6"/>
          <p:cNvSpPr txBox="1"/>
          <p:nvPr/>
        </p:nvSpPr>
        <p:spPr>
          <a:xfrm>
            <a:off x="84667" y="3790435"/>
            <a:ext cx="2210862"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800" b="1" u="sng" dirty="0" smtClean="0"/>
              <a:t>Initial Resuscitation</a:t>
            </a:r>
          </a:p>
          <a:p>
            <a:endParaRPr lang="en-US" sz="800" dirty="0"/>
          </a:p>
          <a:p>
            <a:pPr marL="228600" indent="-228600">
              <a:buFont typeface="+mj-lt"/>
              <a:buAutoNum type="arabicPeriod"/>
            </a:pPr>
            <a:r>
              <a:rPr lang="en-US" sz="800" dirty="0" smtClean="0"/>
              <a:t>Airways: Apply oxygen, if considering sedation, require anesthetic consult</a:t>
            </a:r>
          </a:p>
          <a:p>
            <a:pPr marL="228600" indent="-228600">
              <a:buFont typeface="+mj-lt"/>
              <a:buAutoNum type="arabicPeriod"/>
            </a:pPr>
            <a:r>
              <a:rPr lang="en-US" sz="800" dirty="0" smtClean="0"/>
              <a:t>Breathing: RR, SpO2, Clear </a:t>
            </a:r>
            <a:r>
              <a:rPr lang="en-US" sz="800" dirty="0" err="1" smtClean="0"/>
              <a:t>resp</a:t>
            </a:r>
            <a:r>
              <a:rPr lang="en-US" sz="800" dirty="0" smtClean="0"/>
              <a:t> examination looking for respiratory causes of tachycardia</a:t>
            </a:r>
          </a:p>
          <a:p>
            <a:pPr marL="228600" indent="-228600">
              <a:buFont typeface="+mj-lt"/>
              <a:buAutoNum type="arabicPeriod"/>
            </a:pPr>
            <a:r>
              <a:rPr lang="en-US" sz="800" dirty="0" smtClean="0"/>
              <a:t>Circulation: BP, cap-</a:t>
            </a:r>
            <a:r>
              <a:rPr lang="en-US" sz="800" dirty="0" err="1" smtClean="0"/>
              <a:t>refil</a:t>
            </a:r>
            <a:r>
              <a:rPr lang="en-US" sz="800" dirty="0" smtClean="0"/>
              <a:t>, monitoring, pads, IVC x 2, bloods, gases, fluids, ECG</a:t>
            </a:r>
          </a:p>
          <a:p>
            <a:pPr marL="228600" indent="-228600">
              <a:buFont typeface="+mj-lt"/>
              <a:buAutoNum type="arabicPeriod"/>
            </a:pPr>
            <a:r>
              <a:rPr lang="en-US" sz="800" dirty="0" smtClean="0"/>
              <a:t>Disability: BGL, temperature</a:t>
            </a:r>
          </a:p>
          <a:p>
            <a:pPr marL="228600" indent="-228600">
              <a:buFont typeface="+mj-lt"/>
              <a:buAutoNum type="arabicPeriod"/>
            </a:pPr>
            <a:endParaRPr lang="en-US" sz="800" dirty="0" smtClean="0"/>
          </a:p>
        </p:txBody>
      </p:sp>
      <p:sp>
        <p:nvSpPr>
          <p:cNvPr id="9" name="TextBox 8"/>
          <p:cNvSpPr txBox="1"/>
          <p:nvPr/>
        </p:nvSpPr>
        <p:spPr>
          <a:xfrm>
            <a:off x="84667" y="5359395"/>
            <a:ext cx="2210862"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800" b="1" u="sng" dirty="0" smtClean="0"/>
              <a:t>Immediate ACLS management</a:t>
            </a:r>
          </a:p>
          <a:p>
            <a:endParaRPr lang="en-US" sz="800" dirty="0"/>
          </a:p>
          <a:p>
            <a:pPr marL="228600" indent="-228600">
              <a:buFont typeface="+mj-lt"/>
              <a:buAutoNum type="arabicPeriod"/>
            </a:pPr>
            <a:r>
              <a:rPr lang="en-US" sz="800" dirty="0" smtClean="0"/>
              <a:t>Identify factors of compromise</a:t>
            </a:r>
          </a:p>
          <a:p>
            <a:pPr marL="685800" lvl="1" indent="-228600">
              <a:buFont typeface="Arial"/>
              <a:buChar char="•"/>
            </a:pPr>
            <a:r>
              <a:rPr lang="en-US" sz="800" dirty="0" err="1" smtClean="0"/>
              <a:t>Haemodynamic</a:t>
            </a:r>
            <a:r>
              <a:rPr lang="en-US" sz="800" dirty="0" smtClean="0"/>
              <a:t> instability</a:t>
            </a:r>
          </a:p>
          <a:p>
            <a:pPr marL="685800" lvl="1" indent="-228600">
              <a:buFont typeface="Arial"/>
              <a:buChar char="•"/>
            </a:pPr>
            <a:r>
              <a:rPr lang="en-US" sz="800" dirty="0" smtClean="0"/>
              <a:t>Syncope</a:t>
            </a:r>
          </a:p>
          <a:p>
            <a:pPr marL="685800" lvl="1" indent="-228600">
              <a:buFont typeface="Arial"/>
              <a:buChar char="•"/>
            </a:pPr>
            <a:r>
              <a:rPr lang="en-US" sz="800" dirty="0" smtClean="0"/>
              <a:t>Heart failure</a:t>
            </a:r>
          </a:p>
          <a:p>
            <a:pPr marL="685800" lvl="1" indent="-228600">
              <a:buFont typeface="Arial"/>
              <a:buChar char="•"/>
            </a:pPr>
            <a:r>
              <a:rPr lang="en-US" sz="800" dirty="0" smtClean="0"/>
              <a:t>Myocardial </a:t>
            </a:r>
            <a:r>
              <a:rPr lang="en-US" sz="800" dirty="0" err="1" smtClean="0"/>
              <a:t>ischaemia</a:t>
            </a:r>
            <a:endParaRPr lang="en-US" sz="800" dirty="0" smtClean="0"/>
          </a:p>
          <a:p>
            <a:pPr marL="228600" indent="-228600">
              <a:buFont typeface="+mj-lt"/>
              <a:buAutoNum type="arabicPeriod"/>
            </a:pPr>
            <a:r>
              <a:rPr lang="en-US" sz="800" dirty="0" smtClean="0"/>
              <a:t>If any of factors above present, cardioversion</a:t>
            </a:r>
            <a:r>
              <a:rPr lang="en-US" sz="800" dirty="0"/>
              <a:t> </a:t>
            </a:r>
            <a:r>
              <a:rPr lang="en-US" sz="800" dirty="0" smtClean="0"/>
              <a:t>(SVT </a:t>
            </a:r>
            <a:r>
              <a:rPr lang="en-US" sz="800" dirty="0" err="1" smtClean="0"/>
              <a:t>vs</a:t>
            </a:r>
            <a:r>
              <a:rPr lang="en-US" sz="800" dirty="0" smtClean="0"/>
              <a:t> VT) indicated</a:t>
            </a:r>
          </a:p>
          <a:p>
            <a:pPr marL="228600" indent="-228600">
              <a:buFont typeface="+mj-lt"/>
              <a:buAutoNum type="arabicPeriod"/>
            </a:pPr>
            <a:endParaRPr lang="en-US" sz="800" dirty="0" smtClean="0"/>
          </a:p>
        </p:txBody>
      </p:sp>
      <p:sp>
        <p:nvSpPr>
          <p:cNvPr id="10" name="TextBox 9"/>
          <p:cNvSpPr txBox="1"/>
          <p:nvPr/>
        </p:nvSpPr>
        <p:spPr>
          <a:xfrm>
            <a:off x="2396067" y="550326"/>
            <a:ext cx="3378200" cy="624786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800" b="1" u="sng" dirty="0" smtClean="0"/>
              <a:t>Specific arrhythmia </a:t>
            </a:r>
            <a:r>
              <a:rPr lang="en-US" sz="800" b="1" u="sng" dirty="0" err="1" smtClean="0"/>
              <a:t>Mx</a:t>
            </a:r>
            <a:endParaRPr lang="en-US" sz="800" b="1" u="sng" dirty="0" smtClean="0"/>
          </a:p>
          <a:p>
            <a:pPr marL="228600" indent="-228600">
              <a:buFont typeface="+mj-lt"/>
              <a:buAutoNum type="arabicPeriod"/>
            </a:pPr>
            <a:r>
              <a:rPr lang="en-US" sz="800" dirty="0" smtClean="0"/>
              <a:t>Determination of Rhythm</a:t>
            </a:r>
          </a:p>
          <a:p>
            <a:pPr marL="685800" lvl="1" indent="-228600">
              <a:buFont typeface="+mj-lt"/>
              <a:buAutoNum type="arabicPeriod"/>
            </a:pPr>
            <a:r>
              <a:rPr lang="en-US" sz="800" dirty="0" smtClean="0"/>
              <a:t>Broad </a:t>
            </a:r>
            <a:r>
              <a:rPr lang="en-US" sz="800" dirty="0" err="1" smtClean="0"/>
              <a:t>vs</a:t>
            </a:r>
            <a:r>
              <a:rPr lang="en-US" sz="800" dirty="0" smtClean="0"/>
              <a:t> Narrow complex</a:t>
            </a:r>
          </a:p>
          <a:p>
            <a:pPr marL="685800" lvl="1" indent="-228600">
              <a:buFont typeface="+mj-lt"/>
              <a:buAutoNum type="arabicPeriod"/>
            </a:pPr>
            <a:r>
              <a:rPr lang="en-US" sz="800" dirty="0" smtClean="0"/>
              <a:t>Regular </a:t>
            </a:r>
            <a:r>
              <a:rPr lang="en-US" sz="800" dirty="0" err="1" smtClean="0"/>
              <a:t>vs</a:t>
            </a:r>
            <a:r>
              <a:rPr lang="en-US" sz="800" dirty="0" smtClean="0"/>
              <a:t> Irregular</a:t>
            </a:r>
          </a:p>
          <a:p>
            <a:pPr marL="228600" indent="-228600">
              <a:buFont typeface="+mj-lt"/>
              <a:buAutoNum type="arabicPeriod"/>
            </a:pPr>
            <a:r>
              <a:rPr lang="en-US" sz="800" b="1" dirty="0" smtClean="0"/>
              <a:t>Sinus tachycardia (gradual onset)</a:t>
            </a:r>
          </a:p>
          <a:p>
            <a:pPr marL="685800" lvl="1" indent="-228600">
              <a:buFont typeface="+mj-lt"/>
              <a:buAutoNum type="arabicPeriod"/>
            </a:pPr>
            <a:r>
              <a:rPr lang="en-US" sz="800" dirty="0" smtClean="0"/>
              <a:t>Treat underlying cause</a:t>
            </a:r>
          </a:p>
          <a:p>
            <a:pPr marL="685800" lvl="1" indent="-228600">
              <a:buFont typeface="+mj-lt"/>
              <a:buAutoNum type="arabicPeriod"/>
            </a:pPr>
            <a:r>
              <a:rPr lang="en-US" sz="800" dirty="0" smtClean="0"/>
              <a:t>Do not consider definitive management unless compromised</a:t>
            </a:r>
          </a:p>
          <a:p>
            <a:pPr marL="685800" lvl="1" indent="-228600">
              <a:buFont typeface="+mj-lt"/>
              <a:buAutoNum type="arabicPeriod"/>
            </a:pPr>
            <a:r>
              <a:rPr lang="en-US" sz="800" dirty="0" smtClean="0"/>
              <a:t>Maximum rate should not exceed 220 – age (if does, consider other causes)</a:t>
            </a:r>
          </a:p>
          <a:p>
            <a:pPr marL="228600" indent="-228600">
              <a:buFont typeface="+mj-lt"/>
              <a:buAutoNum type="arabicPeriod"/>
            </a:pPr>
            <a:r>
              <a:rPr lang="en-US" sz="800" b="1" dirty="0" smtClean="0"/>
              <a:t>Inappropriate sinus tachycardia</a:t>
            </a:r>
          </a:p>
          <a:p>
            <a:pPr marL="685800" lvl="1" indent="-228600">
              <a:buFont typeface="+mj-lt"/>
              <a:buAutoNum type="arabicPeriod"/>
            </a:pPr>
            <a:r>
              <a:rPr lang="en-US" sz="800" dirty="0" smtClean="0"/>
              <a:t>Unusual condition, mainly in healthcare workers, </a:t>
            </a:r>
            <a:r>
              <a:rPr lang="en-US" sz="800" dirty="0" err="1" smtClean="0"/>
              <a:t>pt</a:t>
            </a:r>
            <a:r>
              <a:rPr lang="en-US" sz="800" dirty="0" smtClean="0"/>
              <a:t> have resting elevated heart rate, exaggerated response to exercise, consider </a:t>
            </a:r>
            <a:r>
              <a:rPr lang="en-US" sz="800" dirty="0" err="1" smtClean="0"/>
              <a:t>ivabridine</a:t>
            </a:r>
            <a:endParaRPr lang="en-US" sz="800" dirty="0" smtClean="0"/>
          </a:p>
          <a:p>
            <a:pPr marL="228600" indent="-228600">
              <a:buFont typeface="+mj-lt"/>
              <a:buAutoNum type="arabicPeriod"/>
            </a:pPr>
            <a:r>
              <a:rPr lang="en-US" sz="800" b="1" dirty="0" smtClean="0"/>
              <a:t>AV nodal re-entrant Tachycardia/ AV re-entrant tachycardia</a:t>
            </a:r>
          </a:p>
          <a:p>
            <a:pPr marL="685800" lvl="1" indent="-228600">
              <a:buFont typeface="+mj-lt"/>
              <a:buAutoNum type="arabicPeriod"/>
            </a:pPr>
            <a:r>
              <a:rPr lang="en-US" sz="800" dirty="0" smtClean="0"/>
              <a:t>Vagal </a:t>
            </a:r>
            <a:r>
              <a:rPr lang="en-US" sz="800" dirty="0" err="1" smtClean="0"/>
              <a:t>manouvers</a:t>
            </a:r>
            <a:r>
              <a:rPr lang="en-US" sz="800" dirty="0" smtClean="0"/>
              <a:t> (</a:t>
            </a:r>
            <a:r>
              <a:rPr lang="en-US" sz="800" dirty="0" err="1" smtClean="0"/>
              <a:t>Valsalva</a:t>
            </a:r>
            <a:r>
              <a:rPr lang="en-US" sz="800" dirty="0" smtClean="0"/>
              <a:t>, carotid sinus massage) – 45% effective (</a:t>
            </a:r>
            <a:r>
              <a:rPr lang="en-US" sz="800" dirty="0" err="1" smtClean="0"/>
              <a:t>Valsalva</a:t>
            </a:r>
            <a:r>
              <a:rPr lang="en-US" sz="800" dirty="0" smtClean="0"/>
              <a:t>)</a:t>
            </a:r>
          </a:p>
          <a:p>
            <a:pPr marL="685800" lvl="1" indent="-228600">
              <a:buFont typeface="+mj-lt"/>
              <a:buAutoNum type="arabicPeriod"/>
            </a:pPr>
            <a:r>
              <a:rPr lang="en-US" sz="800" dirty="0" smtClean="0"/>
              <a:t>Adenosine, terminates 80%, contra-indicated in patients with severe </a:t>
            </a:r>
            <a:r>
              <a:rPr lang="en-US" sz="800" dirty="0" err="1" smtClean="0"/>
              <a:t>bronchospastic</a:t>
            </a:r>
            <a:r>
              <a:rPr lang="en-US" sz="800" dirty="0" smtClean="0"/>
              <a:t> pneumonia, WPW</a:t>
            </a:r>
          </a:p>
          <a:p>
            <a:pPr marL="685800" lvl="1" indent="-228600">
              <a:buFont typeface="+mj-lt"/>
              <a:buAutoNum type="arabicPeriod"/>
            </a:pPr>
            <a:r>
              <a:rPr lang="en-US" sz="800" dirty="0" smtClean="0"/>
              <a:t>Large peripheral line, quick push, 6mg, 12mg, 18mg trial</a:t>
            </a:r>
          </a:p>
          <a:p>
            <a:pPr marL="685800" lvl="1" indent="-228600">
              <a:buFont typeface="+mj-lt"/>
              <a:buAutoNum type="arabicPeriod"/>
            </a:pPr>
            <a:r>
              <a:rPr lang="en-US" sz="800" dirty="0" err="1" smtClean="0"/>
              <a:t>Metoprolol</a:t>
            </a:r>
            <a:r>
              <a:rPr lang="en-US" sz="800" dirty="0" smtClean="0"/>
              <a:t>, 5mg IV, q5min, max 15mg, contra-indicated WPW</a:t>
            </a:r>
          </a:p>
          <a:p>
            <a:pPr marL="685800" lvl="1" indent="-228600">
              <a:buFont typeface="+mj-lt"/>
              <a:buAutoNum type="arabicPeriod"/>
            </a:pPr>
            <a:r>
              <a:rPr lang="en-US" sz="800" dirty="0" smtClean="0"/>
              <a:t>In asthma patients, use verapamil (1mg/min IV, </a:t>
            </a:r>
            <a:r>
              <a:rPr lang="en-US" sz="800" dirty="0" err="1" smtClean="0"/>
              <a:t>upto</a:t>
            </a:r>
            <a:r>
              <a:rPr lang="en-US" sz="800" dirty="0" smtClean="0"/>
              <a:t> 15mg), consider giving 1g calcium </a:t>
            </a:r>
            <a:r>
              <a:rPr lang="en-US" sz="800" dirty="0" err="1" smtClean="0"/>
              <a:t>gluconate</a:t>
            </a:r>
            <a:r>
              <a:rPr lang="en-US" sz="800" dirty="0" smtClean="0"/>
              <a:t> over 2 – 3mins for </a:t>
            </a:r>
            <a:r>
              <a:rPr lang="en-US" sz="800" dirty="0" err="1" smtClean="0"/>
              <a:t>inotropy</a:t>
            </a:r>
            <a:r>
              <a:rPr lang="en-US" sz="800" dirty="0" smtClean="0"/>
              <a:t>), contra-indicated in WPW</a:t>
            </a:r>
          </a:p>
          <a:p>
            <a:pPr marL="228600" indent="-228600">
              <a:buFont typeface="+mj-lt"/>
              <a:buAutoNum type="arabicPeriod"/>
            </a:pPr>
            <a:r>
              <a:rPr lang="en-US" sz="800" b="1" dirty="0" smtClean="0"/>
              <a:t>Atrial Fibrillation (</a:t>
            </a:r>
            <a:r>
              <a:rPr lang="en-US" sz="800" b="1" dirty="0" err="1" smtClean="0"/>
              <a:t>Irr</a:t>
            </a:r>
            <a:r>
              <a:rPr lang="en-US" sz="800" b="1" dirty="0" smtClean="0"/>
              <a:t> </a:t>
            </a:r>
            <a:r>
              <a:rPr lang="en-US" sz="800" b="1" dirty="0" err="1" smtClean="0"/>
              <a:t>Irr</a:t>
            </a:r>
            <a:r>
              <a:rPr lang="en-US" sz="800" b="1" dirty="0" smtClean="0"/>
              <a:t>)</a:t>
            </a:r>
          </a:p>
          <a:p>
            <a:pPr marL="685800" lvl="1" indent="-228600">
              <a:buFont typeface="+mj-lt"/>
              <a:buAutoNum type="arabicPeriod"/>
            </a:pPr>
            <a:r>
              <a:rPr lang="en-US" sz="800" dirty="0" smtClean="0"/>
              <a:t>Anti-coagulation: CHADS-VASC score, </a:t>
            </a:r>
            <a:r>
              <a:rPr lang="en-US" sz="800" dirty="0" err="1" smtClean="0"/>
              <a:t>valvular</a:t>
            </a:r>
            <a:r>
              <a:rPr lang="en-US" sz="800" dirty="0" smtClean="0"/>
              <a:t> (mitral stenosis/ </a:t>
            </a:r>
            <a:r>
              <a:rPr lang="en-US" sz="800" dirty="0" err="1" smtClean="0"/>
              <a:t>valvular</a:t>
            </a:r>
            <a:r>
              <a:rPr lang="en-US" sz="800" dirty="0" smtClean="0"/>
              <a:t> heart disease – only warfarin) </a:t>
            </a:r>
            <a:r>
              <a:rPr lang="en-US" sz="800" dirty="0" err="1" smtClean="0"/>
              <a:t>vs</a:t>
            </a:r>
            <a:r>
              <a:rPr lang="en-US" sz="800" dirty="0" smtClean="0"/>
              <a:t> non-</a:t>
            </a:r>
            <a:r>
              <a:rPr lang="en-US" sz="800" dirty="0" err="1" smtClean="0"/>
              <a:t>valvular</a:t>
            </a:r>
            <a:r>
              <a:rPr lang="en-US" sz="800" dirty="0" smtClean="0"/>
              <a:t> (NOACS &gt; warfarin) – see later section on anti-coagulation issues – even paroxysmal AF need to give anti-coagulation</a:t>
            </a:r>
          </a:p>
          <a:p>
            <a:pPr marL="685800" lvl="1" indent="-228600">
              <a:buFont typeface="+mj-lt"/>
              <a:buAutoNum type="arabicPeriod"/>
            </a:pPr>
            <a:r>
              <a:rPr lang="en-US" sz="800" dirty="0" smtClean="0"/>
              <a:t>Rate control (If asymptomatic, happy PR &lt;115): PO first (</a:t>
            </a:r>
            <a:r>
              <a:rPr lang="en-US" sz="800" dirty="0" err="1" smtClean="0"/>
              <a:t>Metoprolol</a:t>
            </a:r>
            <a:r>
              <a:rPr lang="en-US" sz="800" dirty="0" smtClean="0"/>
              <a:t> 50mg BD OR verapamil 240mg </a:t>
            </a:r>
            <a:r>
              <a:rPr lang="en-US" sz="800" dirty="0" err="1" smtClean="0"/>
              <a:t>dailuy</a:t>
            </a:r>
            <a:r>
              <a:rPr lang="en-US" sz="800" dirty="0" smtClean="0"/>
              <a:t> OR digoxin 125 </a:t>
            </a:r>
            <a:r>
              <a:rPr lang="en-US" sz="800" dirty="0" err="1" smtClean="0"/>
              <a:t>microg</a:t>
            </a:r>
            <a:r>
              <a:rPr lang="en-US" sz="800" dirty="0" smtClean="0"/>
              <a:t> daily), If more urgent (PR &gt;140, sustained) IV verapamil 1mg/min up to 15mg or </a:t>
            </a:r>
            <a:r>
              <a:rPr lang="en-US" sz="800" dirty="0" err="1" smtClean="0"/>
              <a:t>metoprolol</a:t>
            </a:r>
            <a:r>
              <a:rPr lang="en-US" sz="800" dirty="0" smtClean="0"/>
              <a:t> 5mg q5mins </a:t>
            </a:r>
            <a:r>
              <a:rPr lang="en-US" sz="800" dirty="0" err="1" smtClean="0"/>
              <a:t>upto</a:t>
            </a:r>
            <a:r>
              <a:rPr lang="en-US" sz="800" dirty="0" smtClean="0"/>
              <a:t> 15mg</a:t>
            </a:r>
          </a:p>
          <a:p>
            <a:pPr marL="1143000" lvl="2" indent="-228600">
              <a:buFont typeface="+mj-lt"/>
              <a:buAutoNum type="arabicPeriod"/>
            </a:pPr>
            <a:r>
              <a:rPr lang="en-US" sz="800" dirty="0" smtClean="0"/>
              <a:t>NOTE: only use dig in AF due to HF – very low efficacy</a:t>
            </a:r>
          </a:p>
          <a:p>
            <a:pPr marL="1143000" lvl="2" indent="-228600">
              <a:buFont typeface="+mj-lt"/>
              <a:buAutoNum type="arabicPeriod"/>
            </a:pPr>
            <a:r>
              <a:rPr lang="en-US" sz="800" dirty="0" smtClean="0"/>
              <a:t>Digoxin can be used in combination therapy</a:t>
            </a:r>
          </a:p>
          <a:p>
            <a:pPr marL="685800" lvl="1" indent="-228600">
              <a:buFont typeface="+mj-lt"/>
              <a:buAutoNum type="arabicPeriod"/>
            </a:pPr>
            <a:r>
              <a:rPr lang="en-US" sz="800" dirty="0" smtClean="0"/>
              <a:t>Rhythm control: Acute onset symptomatic AF. If &lt;48h, can attempt cardioversion (chemical/ electrical). If &gt;48h or unclear </a:t>
            </a:r>
            <a:r>
              <a:rPr lang="en-US" sz="800" dirty="0" smtClean="0">
                <a:sym typeface="Wingdings"/>
              </a:rPr>
              <a:t> TOE, or anticoagulate for 3/52 prior to cardioversion, then anti-coagulate &gt;1/12 and review</a:t>
            </a:r>
          </a:p>
          <a:p>
            <a:pPr marL="1143000" lvl="2" indent="-228600">
              <a:buFont typeface="+mj-lt"/>
              <a:buAutoNum type="arabicPeriod"/>
            </a:pPr>
            <a:r>
              <a:rPr lang="en-US" sz="800" dirty="0" smtClean="0"/>
              <a:t>Pharmacological: </a:t>
            </a:r>
            <a:r>
              <a:rPr lang="en-US" sz="800" dirty="0" err="1" smtClean="0"/>
              <a:t>flecainide</a:t>
            </a:r>
            <a:r>
              <a:rPr lang="en-US" sz="800" dirty="0" smtClean="0"/>
              <a:t> 2mg/kg MAX 150mg IVI over 30mins (no structural heart disease) (Grade 1), Amiodarone (300mg IV infusion over 2 hours), procainamide</a:t>
            </a:r>
          </a:p>
          <a:p>
            <a:pPr marL="1143000" lvl="2" indent="-228600">
              <a:buFont typeface="+mj-lt"/>
              <a:buAutoNum type="arabicPeriod"/>
            </a:pPr>
            <a:r>
              <a:rPr lang="en-US" sz="800" dirty="0" smtClean="0"/>
              <a:t>Electrical: 100, 150, 200J </a:t>
            </a:r>
            <a:r>
              <a:rPr lang="en-US" sz="800" dirty="0" err="1" smtClean="0"/>
              <a:t>synchronised</a:t>
            </a:r>
            <a:r>
              <a:rPr lang="en-US" sz="800" dirty="0" smtClean="0"/>
              <a:t> under conscious sedation</a:t>
            </a:r>
          </a:p>
          <a:p>
            <a:pPr marL="1143000" lvl="2" indent="-228600">
              <a:buFont typeface="+mj-lt"/>
              <a:buAutoNum type="arabicPeriod"/>
            </a:pPr>
            <a:r>
              <a:rPr lang="en-US" sz="800" dirty="0" smtClean="0"/>
              <a:t>Poor response to cardioversion if: LA &gt;5cm</a:t>
            </a:r>
            <a:r>
              <a:rPr lang="en-US" sz="800" baseline="30000" dirty="0" smtClean="0"/>
              <a:t>2, </a:t>
            </a:r>
            <a:r>
              <a:rPr lang="en-US" sz="800" dirty="0" smtClean="0"/>
              <a:t>continuous AF</a:t>
            </a:r>
          </a:p>
        </p:txBody>
      </p:sp>
      <p:sp>
        <p:nvSpPr>
          <p:cNvPr id="12" name="TextBox 11"/>
          <p:cNvSpPr txBox="1"/>
          <p:nvPr/>
        </p:nvSpPr>
        <p:spPr>
          <a:xfrm>
            <a:off x="5867401" y="550326"/>
            <a:ext cx="3158066" cy="255454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28600" indent="-228600">
              <a:buFont typeface="+mj-lt"/>
              <a:buAutoNum type="arabicPeriod"/>
            </a:pPr>
            <a:r>
              <a:rPr lang="en-US" sz="800" b="1" dirty="0" smtClean="0"/>
              <a:t>Atrial Flutter</a:t>
            </a:r>
          </a:p>
          <a:p>
            <a:pPr marL="685800" lvl="1" indent="-228600">
              <a:buFont typeface="+mj-lt"/>
              <a:buAutoNum type="arabicPeriod"/>
            </a:pPr>
            <a:r>
              <a:rPr lang="en-US" sz="800" dirty="0" smtClean="0"/>
              <a:t>Similar to AF</a:t>
            </a:r>
          </a:p>
          <a:p>
            <a:pPr marL="685800" lvl="1" indent="-228600">
              <a:buFont typeface="+mj-lt"/>
              <a:buAutoNum type="arabicPeriod"/>
            </a:pPr>
            <a:r>
              <a:rPr lang="en-US" sz="800" dirty="0" smtClean="0"/>
              <a:t>Suspect if rate 150, but different rates can be present</a:t>
            </a:r>
          </a:p>
          <a:p>
            <a:pPr marL="685800" lvl="1" indent="-228600">
              <a:buFont typeface="+mj-lt"/>
              <a:buAutoNum type="arabicPeriod"/>
            </a:pPr>
            <a:r>
              <a:rPr lang="en-US" sz="800" dirty="0" smtClean="0"/>
              <a:t>High rates of catheter ablation success, and poor rates of success to pharmacological cardioversion, good electrical cardioversion success rates with less electrical energy required (50J)</a:t>
            </a:r>
          </a:p>
          <a:p>
            <a:pPr marL="685800" lvl="1" indent="-228600">
              <a:buFont typeface="+mj-lt"/>
              <a:buAutoNum type="arabicPeriod"/>
            </a:pPr>
            <a:r>
              <a:rPr lang="en-US" sz="800" dirty="0" smtClean="0"/>
              <a:t>Management centers upon looking for another cause for the atrial flutter, structural HD common</a:t>
            </a:r>
          </a:p>
          <a:p>
            <a:pPr marL="228600" indent="-228600">
              <a:buFont typeface="+mj-lt"/>
              <a:buAutoNum type="arabicPeriod"/>
            </a:pPr>
            <a:r>
              <a:rPr lang="en-US" sz="800" b="1" dirty="0" smtClean="0"/>
              <a:t>Atrial tachycardia (</a:t>
            </a:r>
            <a:r>
              <a:rPr lang="en-US" sz="800" dirty="0" smtClean="0"/>
              <a:t>most common site tricuspid annulus/ crista </a:t>
            </a:r>
            <a:r>
              <a:rPr lang="en-US" sz="800" dirty="0" err="1" smtClean="0"/>
              <a:t>ter</a:t>
            </a:r>
            <a:r>
              <a:rPr lang="en-US" sz="800" dirty="0" smtClean="0"/>
              <a:t>)</a:t>
            </a:r>
            <a:endParaRPr lang="en-US" sz="800" b="1" dirty="0" smtClean="0"/>
          </a:p>
          <a:p>
            <a:pPr marL="685800" lvl="1" indent="-228600">
              <a:buFont typeface="+mj-lt"/>
              <a:buAutoNum type="arabicPeriod"/>
            </a:pPr>
            <a:r>
              <a:rPr lang="en-US" sz="800" dirty="0" smtClean="0"/>
              <a:t>Can be associated with digitalis toxicity</a:t>
            </a:r>
          </a:p>
          <a:p>
            <a:pPr marL="685800" lvl="1" indent="-228600">
              <a:buFont typeface="+mj-lt"/>
              <a:buAutoNum type="arabicPeriod"/>
            </a:pPr>
            <a:r>
              <a:rPr lang="en-US" sz="800" dirty="0" smtClean="0"/>
              <a:t>IV beta blockers/ verapamil can be used</a:t>
            </a:r>
          </a:p>
          <a:p>
            <a:pPr marL="685800" lvl="1" indent="-228600">
              <a:buFont typeface="+mj-lt"/>
              <a:buAutoNum type="arabicPeriod"/>
            </a:pPr>
            <a:r>
              <a:rPr lang="en-US" sz="800" dirty="0" smtClean="0"/>
              <a:t>Amiodarone if (2) contra-indicated</a:t>
            </a:r>
          </a:p>
          <a:p>
            <a:pPr marL="228600" indent="-228600">
              <a:buFont typeface="+mj-lt"/>
              <a:buAutoNum type="arabicPeriod"/>
            </a:pPr>
            <a:r>
              <a:rPr lang="en-US" sz="800" b="1" dirty="0" smtClean="0"/>
              <a:t>Multifocal Atrial Tachycardia  (</a:t>
            </a:r>
            <a:r>
              <a:rPr lang="en-US" sz="800" dirty="0" smtClean="0"/>
              <a:t>&gt;3 foci, diff p morphology)</a:t>
            </a:r>
          </a:p>
          <a:p>
            <a:pPr marL="685800" lvl="1" indent="-228600">
              <a:buFont typeface="+mj-lt"/>
              <a:buAutoNum type="arabicPeriod"/>
            </a:pPr>
            <a:r>
              <a:rPr lang="en-US" sz="800" dirty="0" smtClean="0"/>
              <a:t>Commonly associated with COPD</a:t>
            </a:r>
          </a:p>
          <a:p>
            <a:pPr marL="685800" lvl="1" indent="-228600">
              <a:buFont typeface="+mj-lt"/>
              <a:buAutoNum type="arabicPeriod"/>
            </a:pPr>
            <a:r>
              <a:rPr lang="en-US" sz="800" dirty="0" smtClean="0"/>
              <a:t>Repletion of </a:t>
            </a:r>
            <a:r>
              <a:rPr lang="en-US" sz="800" dirty="0" err="1" smtClean="0"/>
              <a:t>hypokalaemia</a:t>
            </a:r>
            <a:r>
              <a:rPr lang="en-US" sz="800" dirty="0" smtClean="0"/>
              <a:t> and hypomagnesaemia</a:t>
            </a:r>
          </a:p>
          <a:p>
            <a:pPr marL="685800" lvl="1" indent="-228600">
              <a:buFont typeface="+mj-lt"/>
              <a:buAutoNum type="arabicPeriod"/>
            </a:pPr>
            <a:r>
              <a:rPr lang="en-US" sz="800" dirty="0" smtClean="0"/>
              <a:t>IV </a:t>
            </a:r>
            <a:r>
              <a:rPr lang="en-US" sz="800" dirty="0" err="1" smtClean="0"/>
              <a:t>metoprolol</a:t>
            </a:r>
            <a:r>
              <a:rPr lang="en-US" sz="800" dirty="0" smtClean="0"/>
              <a:t>, then verapamil (based on RCT)</a:t>
            </a:r>
          </a:p>
          <a:p>
            <a:pPr marL="685800" lvl="1" indent="-228600">
              <a:buFont typeface="+mj-lt"/>
              <a:buAutoNum type="arabicPeriod"/>
            </a:pPr>
            <a:r>
              <a:rPr lang="en-US" sz="800" dirty="0" smtClean="0"/>
              <a:t>DC cardioversion does not have benefit here!</a:t>
            </a:r>
          </a:p>
          <a:p>
            <a:pPr lvl="1"/>
            <a:endParaRPr lang="en-US" sz="800" b="1" dirty="0" smtClean="0"/>
          </a:p>
          <a:p>
            <a:pPr marL="685800" lvl="1" indent="-228600">
              <a:buFont typeface="Arial"/>
              <a:buChar char="•"/>
            </a:pPr>
            <a:endParaRPr lang="en-US" sz="800" dirty="0" smtClean="0"/>
          </a:p>
        </p:txBody>
      </p:sp>
      <p:pic>
        <p:nvPicPr>
          <p:cNvPr id="13" name="Picture 12"/>
          <p:cNvPicPr>
            <a:picLocks noChangeAspect="1"/>
          </p:cNvPicPr>
          <p:nvPr/>
        </p:nvPicPr>
        <p:blipFill>
          <a:blip r:embed="rId2"/>
          <a:stretch>
            <a:fillRect/>
          </a:stretch>
        </p:blipFill>
        <p:spPr>
          <a:xfrm>
            <a:off x="6362700" y="5016852"/>
            <a:ext cx="2408767" cy="1479357"/>
          </a:xfrm>
          <a:prstGeom prst="rect">
            <a:avLst/>
          </a:prstGeom>
        </p:spPr>
      </p:pic>
      <p:sp>
        <p:nvSpPr>
          <p:cNvPr id="14" name="TextBox 13"/>
          <p:cNvSpPr txBox="1"/>
          <p:nvPr/>
        </p:nvSpPr>
        <p:spPr>
          <a:xfrm>
            <a:off x="5867401" y="3352792"/>
            <a:ext cx="3158066" cy="120032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800" b="1" u="sng" dirty="0" smtClean="0"/>
              <a:t>Protocol for electrical cardioversion</a:t>
            </a:r>
          </a:p>
          <a:p>
            <a:pPr marL="228600" indent="-228600">
              <a:buFont typeface="+mj-lt"/>
              <a:buAutoNum type="arabicPeriod"/>
            </a:pPr>
            <a:r>
              <a:rPr lang="en-US" sz="800" dirty="0" smtClean="0"/>
              <a:t>Call anesthetist</a:t>
            </a:r>
          </a:p>
          <a:p>
            <a:pPr marL="228600" indent="-228600">
              <a:buFont typeface="+mj-lt"/>
              <a:buAutoNum type="arabicPeriod"/>
            </a:pPr>
            <a:r>
              <a:rPr lang="en-US" sz="800" dirty="0" smtClean="0"/>
              <a:t>A, B, C all check</a:t>
            </a:r>
          </a:p>
          <a:p>
            <a:pPr marL="228600" indent="-228600">
              <a:buFont typeface="+mj-lt"/>
              <a:buAutoNum type="arabicPeriod"/>
            </a:pPr>
            <a:r>
              <a:rPr lang="en-US" sz="800" dirty="0" smtClean="0"/>
              <a:t>Monitoring</a:t>
            </a:r>
          </a:p>
          <a:p>
            <a:pPr marL="228600" indent="-228600">
              <a:buFont typeface="+mj-lt"/>
              <a:buAutoNum type="arabicPeriod"/>
            </a:pPr>
            <a:r>
              <a:rPr lang="en-US" sz="800" dirty="0" smtClean="0"/>
              <a:t>Sedation as per protocol</a:t>
            </a:r>
          </a:p>
          <a:p>
            <a:pPr marL="228600" indent="-228600">
              <a:buFont typeface="+mj-lt"/>
              <a:buAutoNum type="arabicPeriod"/>
            </a:pPr>
            <a:r>
              <a:rPr lang="en-US" sz="800" dirty="0" smtClean="0"/>
              <a:t>Pads in position</a:t>
            </a:r>
          </a:p>
          <a:p>
            <a:pPr marL="228600" indent="-228600">
              <a:buFont typeface="+mj-lt"/>
              <a:buAutoNum type="arabicPeriod"/>
            </a:pPr>
            <a:r>
              <a:rPr lang="en-US" sz="800" dirty="0" smtClean="0"/>
              <a:t>Ensure all clear during charging</a:t>
            </a:r>
          </a:p>
          <a:p>
            <a:pPr marL="228600" indent="-228600">
              <a:buFont typeface="+mj-lt"/>
              <a:buAutoNum type="arabicPeriod"/>
            </a:pPr>
            <a:r>
              <a:rPr lang="en-US" sz="800" dirty="0" smtClean="0"/>
              <a:t>Discharge, review rhythm, determine further management</a:t>
            </a:r>
            <a:endParaRPr lang="en-US" sz="800" dirty="0"/>
          </a:p>
          <a:p>
            <a:endParaRPr lang="en-US" sz="800" dirty="0" smtClean="0"/>
          </a:p>
        </p:txBody>
      </p:sp>
    </p:spTree>
    <p:extLst>
      <p:ext uri="{BB962C8B-B14F-4D97-AF65-F5344CB8AC3E}">
        <p14:creationId xmlns:p14="http://schemas.microsoft.com/office/powerpoint/2010/main" val="260222925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667" y="110062"/>
            <a:ext cx="8940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i="1" u="sng" dirty="0"/>
              <a:t>V</a:t>
            </a:r>
            <a:r>
              <a:rPr lang="en-US" b="1" i="1" u="sng" dirty="0" smtClean="0"/>
              <a:t>entricular Tachyarrhythmia's: Bud’s FRACP Notes: Clinical Protocols</a:t>
            </a:r>
            <a:endParaRPr lang="en-US" b="1" i="1" u="sng" dirty="0"/>
          </a:p>
        </p:txBody>
      </p:sp>
      <p:sp>
        <p:nvSpPr>
          <p:cNvPr id="6" name="TextBox 5"/>
          <p:cNvSpPr txBox="1"/>
          <p:nvPr/>
        </p:nvSpPr>
        <p:spPr>
          <a:xfrm>
            <a:off x="110068" y="609595"/>
            <a:ext cx="2210862" cy="169277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800" b="1" u="sng" dirty="0" smtClean="0"/>
              <a:t>Definition/ Classification:</a:t>
            </a:r>
          </a:p>
          <a:p>
            <a:pPr marL="171450" indent="-171450">
              <a:buFont typeface="Arial"/>
              <a:buChar char="•"/>
            </a:pPr>
            <a:r>
              <a:rPr lang="en-US" sz="800" dirty="0" smtClean="0"/>
              <a:t>Supraventricular tachycardia with aberrancy</a:t>
            </a:r>
          </a:p>
          <a:p>
            <a:pPr marL="628650" lvl="1" indent="-171450">
              <a:buFont typeface="Arial"/>
              <a:buChar char="•"/>
            </a:pPr>
            <a:r>
              <a:rPr lang="en-US" sz="800" dirty="0" smtClean="0"/>
              <a:t>AF with WPW</a:t>
            </a:r>
          </a:p>
          <a:p>
            <a:pPr marL="628650" lvl="1" indent="-171450">
              <a:buFont typeface="Arial"/>
              <a:buChar char="•"/>
            </a:pPr>
            <a:r>
              <a:rPr lang="en-US" sz="800" dirty="0" smtClean="0"/>
              <a:t>SVT with BBB</a:t>
            </a:r>
          </a:p>
          <a:p>
            <a:pPr marL="171450" indent="-171450">
              <a:buFont typeface="Arial"/>
              <a:buChar char="•"/>
            </a:pPr>
            <a:r>
              <a:rPr lang="en-US" sz="800" dirty="0" smtClean="0"/>
              <a:t>Ventricular tachycardia</a:t>
            </a:r>
          </a:p>
          <a:p>
            <a:pPr marL="628650" lvl="1" indent="-171450">
              <a:buFont typeface="Arial"/>
              <a:buChar char="•"/>
            </a:pPr>
            <a:r>
              <a:rPr lang="en-US" sz="800" dirty="0" smtClean="0"/>
              <a:t>Monomorphic</a:t>
            </a:r>
          </a:p>
          <a:p>
            <a:pPr marL="628650" lvl="1" indent="-171450">
              <a:buFont typeface="Arial"/>
              <a:buChar char="•"/>
            </a:pPr>
            <a:r>
              <a:rPr lang="en-US" sz="800" dirty="0" smtClean="0"/>
              <a:t>Polymorphic</a:t>
            </a:r>
          </a:p>
          <a:p>
            <a:pPr marL="628650" lvl="1" indent="-171450">
              <a:buFont typeface="Arial"/>
              <a:buChar char="•"/>
            </a:pPr>
            <a:r>
              <a:rPr lang="en-US" sz="800" dirty="0" err="1" smtClean="0"/>
              <a:t>Torsades</a:t>
            </a:r>
            <a:r>
              <a:rPr lang="en-US" sz="800" dirty="0" smtClean="0"/>
              <a:t> de Pontes (</a:t>
            </a:r>
            <a:r>
              <a:rPr lang="en-US" sz="800" dirty="0" err="1" smtClean="0"/>
              <a:t>assoc</a:t>
            </a:r>
            <a:r>
              <a:rPr lang="en-US" sz="800" dirty="0" smtClean="0"/>
              <a:t> LQT)</a:t>
            </a:r>
          </a:p>
          <a:p>
            <a:pPr marL="628650" lvl="1" indent="-171450">
              <a:buFont typeface="Arial"/>
              <a:buChar char="•"/>
            </a:pPr>
            <a:r>
              <a:rPr lang="en-US" sz="800" dirty="0" smtClean="0"/>
              <a:t>RVOT</a:t>
            </a:r>
          </a:p>
          <a:p>
            <a:pPr marL="628650" lvl="1" indent="-171450">
              <a:buFont typeface="Arial"/>
              <a:buChar char="•"/>
            </a:pPr>
            <a:r>
              <a:rPr lang="en-US" sz="800" dirty="0" smtClean="0"/>
              <a:t>Non-sustained VT (&lt;30s)</a:t>
            </a:r>
          </a:p>
          <a:p>
            <a:pPr marL="628650" lvl="1" indent="-171450">
              <a:buFont typeface="Arial"/>
              <a:buChar char="•"/>
            </a:pPr>
            <a:r>
              <a:rPr lang="en-US" sz="800" dirty="0" smtClean="0"/>
              <a:t>Sustained VT (&gt;30s)</a:t>
            </a:r>
          </a:p>
          <a:p>
            <a:pPr marL="628650" lvl="1" indent="-171450">
              <a:buFont typeface="Arial"/>
              <a:buChar char="•"/>
            </a:pPr>
            <a:r>
              <a:rPr lang="en-US" sz="800" dirty="0" smtClean="0"/>
              <a:t>VF</a:t>
            </a:r>
          </a:p>
          <a:p>
            <a:pPr marL="628650" lvl="1" indent="-171450">
              <a:buFont typeface="Arial"/>
              <a:buChar char="•"/>
            </a:pPr>
            <a:r>
              <a:rPr lang="en-US" sz="800" dirty="0" smtClean="0"/>
              <a:t>Idioventricular rhythm</a:t>
            </a:r>
          </a:p>
        </p:txBody>
      </p:sp>
      <p:sp>
        <p:nvSpPr>
          <p:cNvPr id="7" name="TextBox 6"/>
          <p:cNvSpPr txBox="1"/>
          <p:nvPr/>
        </p:nvSpPr>
        <p:spPr>
          <a:xfrm>
            <a:off x="125669" y="2487252"/>
            <a:ext cx="221086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800" b="1" u="sng" dirty="0" smtClean="0"/>
              <a:t>Goals of Care</a:t>
            </a:r>
          </a:p>
          <a:p>
            <a:endParaRPr lang="en-US" sz="800" dirty="0"/>
          </a:p>
          <a:p>
            <a:pPr marL="228600" indent="-228600">
              <a:buFont typeface="+mj-lt"/>
              <a:buAutoNum type="arabicPeriod"/>
            </a:pPr>
            <a:r>
              <a:rPr lang="en-US" sz="800" dirty="0" smtClean="0"/>
              <a:t>Initial Resuscitation</a:t>
            </a:r>
          </a:p>
          <a:p>
            <a:pPr marL="228600" indent="-228600">
              <a:buFont typeface="+mj-lt"/>
              <a:buAutoNum type="arabicPeriod"/>
            </a:pPr>
            <a:r>
              <a:rPr lang="en-US" sz="800" dirty="0" smtClean="0"/>
              <a:t>Immediate ACLS management</a:t>
            </a:r>
          </a:p>
          <a:p>
            <a:pPr marL="228600" indent="-228600">
              <a:buFont typeface="+mj-lt"/>
              <a:buAutoNum type="arabicPeriod"/>
            </a:pPr>
            <a:r>
              <a:rPr lang="en-US" sz="800" dirty="0" smtClean="0"/>
              <a:t>Differentiating VT from SVT with </a:t>
            </a:r>
            <a:r>
              <a:rPr lang="en-US" sz="800" dirty="0" err="1" smtClean="0"/>
              <a:t>abherrancy</a:t>
            </a:r>
            <a:endParaRPr lang="en-US" sz="800" dirty="0" smtClean="0"/>
          </a:p>
          <a:p>
            <a:pPr marL="228600" indent="-228600">
              <a:buFont typeface="+mj-lt"/>
              <a:buAutoNum type="arabicPeriod"/>
            </a:pPr>
            <a:r>
              <a:rPr lang="en-US" sz="800" dirty="0" smtClean="0"/>
              <a:t>Reversible causes</a:t>
            </a:r>
          </a:p>
          <a:p>
            <a:pPr marL="228600" indent="-228600">
              <a:buFont typeface="+mj-lt"/>
              <a:buAutoNum type="arabicPeriod"/>
            </a:pPr>
            <a:endParaRPr lang="en-US" sz="800" dirty="0" smtClean="0"/>
          </a:p>
        </p:txBody>
      </p:sp>
      <p:sp>
        <p:nvSpPr>
          <p:cNvPr id="8" name="TextBox 7"/>
          <p:cNvSpPr txBox="1"/>
          <p:nvPr/>
        </p:nvSpPr>
        <p:spPr>
          <a:xfrm>
            <a:off x="134136" y="3743540"/>
            <a:ext cx="2210862"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800" b="1" u="sng" dirty="0" smtClean="0"/>
              <a:t>Initial Resuscitation</a:t>
            </a:r>
          </a:p>
          <a:p>
            <a:endParaRPr lang="en-US" sz="800" dirty="0"/>
          </a:p>
          <a:p>
            <a:pPr marL="228600" indent="-228600">
              <a:buFont typeface="+mj-lt"/>
              <a:buAutoNum type="arabicPeriod"/>
            </a:pPr>
            <a:r>
              <a:rPr lang="en-US" sz="800" dirty="0" smtClean="0"/>
              <a:t>Airways: Apply oxygen, if considering sedation, require anesthetic consult</a:t>
            </a:r>
          </a:p>
          <a:p>
            <a:pPr marL="228600" indent="-228600">
              <a:buFont typeface="+mj-lt"/>
              <a:buAutoNum type="arabicPeriod"/>
            </a:pPr>
            <a:r>
              <a:rPr lang="en-US" sz="800" dirty="0" smtClean="0"/>
              <a:t>Breathing: RR, SpO2, Clear </a:t>
            </a:r>
            <a:r>
              <a:rPr lang="en-US" sz="800" dirty="0" err="1" smtClean="0"/>
              <a:t>resp</a:t>
            </a:r>
            <a:r>
              <a:rPr lang="en-US" sz="800" dirty="0" smtClean="0"/>
              <a:t> examination looking for respiratory causes of tachycardia</a:t>
            </a:r>
          </a:p>
          <a:p>
            <a:pPr marL="228600" indent="-228600">
              <a:buFont typeface="+mj-lt"/>
              <a:buAutoNum type="arabicPeriod"/>
            </a:pPr>
            <a:r>
              <a:rPr lang="en-US" sz="800" dirty="0" smtClean="0"/>
              <a:t>Circulation: BP, cap-</a:t>
            </a:r>
            <a:r>
              <a:rPr lang="en-US" sz="800" dirty="0" err="1" smtClean="0"/>
              <a:t>refil</a:t>
            </a:r>
            <a:r>
              <a:rPr lang="en-US" sz="800" dirty="0" smtClean="0"/>
              <a:t>, monitoring, pads, IVC x 2, bloods, gases, fluids, ECG</a:t>
            </a:r>
          </a:p>
          <a:p>
            <a:pPr marL="228600" indent="-228600">
              <a:buFont typeface="+mj-lt"/>
              <a:buAutoNum type="arabicPeriod"/>
            </a:pPr>
            <a:r>
              <a:rPr lang="en-US" sz="800" dirty="0" smtClean="0"/>
              <a:t>Disability: BGL, temperature</a:t>
            </a:r>
          </a:p>
          <a:p>
            <a:pPr marL="228600" indent="-228600">
              <a:buFont typeface="+mj-lt"/>
              <a:buAutoNum type="arabicPeriod"/>
            </a:pPr>
            <a:endParaRPr lang="en-US" sz="800" dirty="0" smtClean="0"/>
          </a:p>
        </p:txBody>
      </p:sp>
      <p:sp>
        <p:nvSpPr>
          <p:cNvPr id="9" name="TextBox 8"/>
          <p:cNvSpPr txBox="1"/>
          <p:nvPr/>
        </p:nvSpPr>
        <p:spPr>
          <a:xfrm>
            <a:off x="134136" y="5346367"/>
            <a:ext cx="2210862"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800" b="1" u="sng" dirty="0" smtClean="0"/>
              <a:t>Immediate ACLS management</a:t>
            </a:r>
          </a:p>
          <a:p>
            <a:endParaRPr lang="en-US" sz="800" dirty="0"/>
          </a:p>
          <a:p>
            <a:pPr marL="228600" indent="-228600">
              <a:buFont typeface="+mj-lt"/>
              <a:buAutoNum type="arabicPeriod"/>
            </a:pPr>
            <a:r>
              <a:rPr lang="en-US" sz="800" dirty="0" smtClean="0"/>
              <a:t>Identify factors of compromise</a:t>
            </a:r>
          </a:p>
          <a:p>
            <a:pPr marL="685800" lvl="1" indent="-228600">
              <a:buFont typeface="Arial"/>
              <a:buChar char="•"/>
            </a:pPr>
            <a:r>
              <a:rPr lang="en-US" sz="800" dirty="0" err="1" smtClean="0"/>
              <a:t>Haemodynamic</a:t>
            </a:r>
            <a:r>
              <a:rPr lang="en-US" sz="800" dirty="0" smtClean="0"/>
              <a:t> instability</a:t>
            </a:r>
          </a:p>
          <a:p>
            <a:pPr marL="685800" lvl="1" indent="-228600">
              <a:buFont typeface="Arial"/>
              <a:buChar char="•"/>
            </a:pPr>
            <a:r>
              <a:rPr lang="en-US" sz="800" dirty="0" smtClean="0"/>
              <a:t>Syncope</a:t>
            </a:r>
          </a:p>
          <a:p>
            <a:pPr marL="685800" lvl="1" indent="-228600">
              <a:buFont typeface="Arial"/>
              <a:buChar char="•"/>
            </a:pPr>
            <a:r>
              <a:rPr lang="en-US" sz="800" dirty="0" smtClean="0"/>
              <a:t>Heart failure</a:t>
            </a:r>
          </a:p>
          <a:p>
            <a:pPr marL="685800" lvl="1" indent="-228600">
              <a:buFont typeface="Arial"/>
              <a:buChar char="•"/>
            </a:pPr>
            <a:r>
              <a:rPr lang="en-US" sz="800" dirty="0" smtClean="0"/>
              <a:t>Myocardial </a:t>
            </a:r>
            <a:r>
              <a:rPr lang="en-US" sz="800" dirty="0" err="1" smtClean="0"/>
              <a:t>ischaemia</a:t>
            </a:r>
            <a:endParaRPr lang="en-US" sz="800" dirty="0" smtClean="0"/>
          </a:p>
          <a:p>
            <a:pPr marL="228600" indent="-228600">
              <a:buFont typeface="+mj-lt"/>
              <a:buAutoNum type="arabicPeriod"/>
            </a:pPr>
            <a:r>
              <a:rPr lang="en-US" sz="800" dirty="0" smtClean="0"/>
              <a:t>If any of factors above present, cardioversion</a:t>
            </a:r>
            <a:r>
              <a:rPr lang="en-US" sz="800" dirty="0"/>
              <a:t> </a:t>
            </a:r>
            <a:r>
              <a:rPr lang="en-US" sz="800" dirty="0" smtClean="0"/>
              <a:t>(SVT </a:t>
            </a:r>
            <a:r>
              <a:rPr lang="en-US" sz="800" dirty="0" err="1" smtClean="0"/>
              <a:t>vs</a:t>
            </a:r>
            <a:r>
              <a:rPr lang="en-US" sz="800" dirty="0" smtClean="0"/>
              <a:t> VT) indicated</a:t>
            </a:r>
          </a:p>
          <a:p>
            <a:pPr marL="228600" indent="-228600">
              <a:buFont typeface="+mj-lt"/>
              <a:buAutoNum type="arabicPeriod"/>
            </a:pPr>
            <a:endParaRPr lang="en-US" sz="800" dirty="0" smtClean="0"/>
          </a:p>
        </p:txBody>
      </p:sp>
      <p:sp>
        <p:nvSpPr>
          <p:cNvPr id="17" name="TextBox 16"/>
          <p:cNvSpPr txBox="1"/>
          <p:nvPr/>
        </p:nvSpPr>
        <p:spPr>
          <a:xfrm>
            <a:off x="2474390" y="4393394"/>
            <a:ext cx="3716863" cy="230832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800" b="1" u="sng" dirty="0" smtClean="0"/>
              <a:t>Torsade's de Pontes</a:t>
            </a:r>
          </a:p>
          <a:p>
            <a:pPr marL="171450" indent="-171450">
              <a:buFont typeface="Arial"/>
              <a:buChar char="•"/>
            </a:pPr>
            <a:r>
              <a:rPr lang="en-US" sz="800" dirty="0" smtClean="0"/>
              <a:t>Polymorphic VT associated with long </a:t>
            </a:r>
            <a:r>
              <a:rPr lang="en-US" sz="800" dirty="0" err="1" smtClean="0"/>
              <a:t>QTc</a:t>
            </a:r>
            <a:endParaRPr lang="en-US" sz="800" dirty="0" smtClean="0"/>
          </a:p>
          <a:p>
            <a:pPr marL="171450" indent="-171450">
              <a:buFont typeface="Arial"/>
              <a:buChar char="•"/>
            </a:pPr>
            <a:r>
              <a:rPr lang="en-US" sz="800" dirty="0" smtClean="0"/>
              <a:t>UNSTABLE rhythm, must progress to unsynchronized cardioversion</a:t>
            </a:r>
          </a:p>
          <a:p>
            <a:pPr marL="171450" indent="-171450">
              <a:buFont typeface="Arial"/>
              <a:buChar char="•"/>
            </a:pPr>
            <a:r>
              <a:rPr lang="en-US" sz="800" dirty="0" smtClean="0"/>
              <a:t>Treat reversible causes (above)</a:t>
            </a:r>
          </a:p>
          <a:p>
            <a:pPr marL="171450" indent="-171450">
              <a:buFont typeface="Arial"/>
              <a:buChar char="•"/>
            </a:pPr>
            <a:r>
              <a:rPr lang="en-US" sz="800" dirty="0" smtClean="0"/>
              <a:t>Give Mg (5 – 10mmol over 15 minutes)</a:t>
            </a:r>
          </a:p>
          <a:p>
            <a:pPr marL="171450" indent="-171450">
              <a:buFont typeface="Arial"/>
              <a:buChar char="•"/>
            </a:pPr>
            <a:r>
              <a:rPr lang="en-US" sz="800" dirty="0" smtClean="0"/>
              <a:t>Reduce diastole by isoproterenol/ rapid ventricular pacing</a:t>
            </a:r>
          </a:p>
          <a:p>
            <a:pPr marL="628650" lvl="1" indent="-171450">
              <a:buFont typeface="Arial"/>
              <a:buChar char="•"/>
            </a:pPr>
            <a:r>
              <a:rPr lang="en-US" sz="800" dirty="0" err="1" smtClean="0"/>
              <a:t>Bradycardia</a:t>
            </a:r>
            <a:r>
              <a:rPr lang="en-US" sz="800" dirty="0" smtClean="0"/>
              <a:t> central to pathophysiology of drug induced </a:t>
            </a:r>
            <a:r>
              <a:rPr lang="en-US" sz="800" dirty="0" err="1" smtClean="0"/>
              <a:t>TdP</a:t>
            </a:r>
            <a:r>
              <a:rPr lang="en-US" sz="800" dirty="0" smtClean="0"/>
              <a:t>. Drugs block </a:t>
            </a:r>
            <a:r>
              <a:rPr lang="en-US" sz="800" dirty="0" err="1" smtClean="0"/>
              <a:t>outwardrectifying</a:t>
            </a:r>
            <a:r>
              <a:rPr lang="en-US" sz="800" dirty="0" smtClean="0"/>
              <a:t> K channel </a:t>
            </a:r>
            <a:r>
              <a:rPr lang="en-US" sz="800" dirty="0" smtClean="0">
                <a:sym typeface="Wingdings"/>
              </a:rPr>
              <a:t> less K out  more K outside greater drug binding to outward rectifying K channel</a:t>
            </a:r>
          </a:p>
          <a:p>
            <a:pPr marL="171450" indent="-171450">
              <a:buFont typeface="Arial"/>
              <a:buChar char="•"/>
            </a:pPr>
            <a:r>
              <a:rPr lang="en-US" sz="800" dirty="0" smtClean="0">
                <a:sym typeface="Wingdings"/>
              </a:rPr>
              <a:t>Quinidine is the worst offender to cause drug induced </a:t>
            </a:r>
            <a:r>
              <a:rPr lang="en-US" sz="800" dirty="0" err="1" smtClean="0">
                <a:sym typeface="Wingdings"/>
              </a:rPr>
              <a:t>TdP</a:t>
            </a:r>
            <a:endParaRPr lang="en-US" sz="800" dirty="0" smtClean="0">
              <a:sym typeface="Wingdings"/>
            </a:endParaRPr>
          </a:p>
          <a:p>
            <a:pPr marL="171450" indent="-171450">
              <a:buFont typeface="Arial"/>
              <a:buChar char="•"/>
            </a:pPr>
            <a:r>
              <a:rPr lang="en-US" sz="800" dirty="0" smtClean="0">
                <a:sym typeface="Wingdings"/>
              </a:rPr>
              <a:t>Amiodarone markedly elevates </a:t>
            </a:r>
            <a:r>
              <a:rPr lang="en-US" sz="800" dirty="0" err="1" smtClean="0">
                <a:sym typeface="Wingdings"/>
              </a:rPr>
              <a:t>QTc</a:t>
            </a:r>
            <a:r>
              <a:rPr lang="en-US" sz="800" dirty="0" smtClean="0">
                <a:sym typeface="Wingdings"/>
              </a:rPr>
              <a:t>, but according to </a:t>
            </a:r>
            <a:r>
              <a:rPr lang="en-US" sz="800" dirty="0" err="1" smtClean="0">
                <a:sym typeface="Wingdings"/>
              </a:rPr>
              <a:t>uptodate</a:t>
            </a:r>
            <a:r>
              <a:rPr lang="en-US" sz="800" dirty="0" smtClean="0">
                <a:sym typeface="Wingdings"/>
              </a:rPr>
              <a:t>, unless class 1a agents used, or </a:t>
            </a:r>
            <a:r>
              <a:rPr lang="en-US" sz="800" dirty="0" err="1" smtClean="0">
                <a:sym typeface="Wingdings"/>
              </a:rPr>
              <a:t>hypokalaemia</a:t>
            </a:r>
            <a:r>
              <a:rPr lang="en-US" sz="800" dirty="0" smtClean="0">
                <a:sym typeface="Wingdings"/>
              </a:rPr>
              <a:t> present, </a:t>
            </a:r>
            <a:r>
              <a:rPr lang="en-US" sz="800" b="1" dirty="0" err="1" smtClean="0">
                <a:sym typeface="Wingdings"/>
              </a:rPr>
              <a:t>TdP</a:t>
            </a:r>
            <a:r>
              <a:rPr lang="en-US" sz="800" b="1" dirty="0" smtClean="0">
                <a:sym typeface="Wingdings"/>
              </a:rPr>
              <a:t> RARE</a:t>
            </a:r>
            <a:endParaRPr lang="en-US" sz="800" b="1" dirty="0" smtClean="0"/>
          </a:p>
          <a:p>
            <a:r>
              <a:rPr lang="en-US" sz="800" b="1" u="sng" dirty="0" smtClean="0"/>
              <a:t>RVOT</a:t>
            </a:r>
          </a:p>
          <a:p>
            <a:pPr marL="171450" indent="-171450">
              <a:buFont typeface="Arial"/>
              <a:buChar char="•"/>
            </a:pPr>
            <a:r>
              <a:rPr lang="en-US" sz="800" dirty="0" smtClean="0"/>
              <a:t>ECG shows LBBB with inferior axis. Almost always have a structurally normal heart, originates from the RVOT in most cases (15% LVOT)</a:t>
            </a:r>
          </a:p>
          <a:p>
            <a:pPr marL="171450" indent="-171450">
              <a:buFont typeface="Arial"/>
              <a:buChar char="•"/>
            </a:pPr>
            <a:r>
              <a:rPr lang="en-US" sz="800" dirty="0" smtClean="0"/>
              <a:t>Rx: amenable to adenosine, frequently referred for radiofrequency ablation</a:t>
            </a:r>
          </a:p>
          <a:p>
            <a:endParaRPr lang="en-US" sz="800" dirty="0" smtClean="0"/>
          </a:p>
          <a:p>
            <a:pPr marL="685800" lvl="1" indent="-228600">
              <a:buFont typeface="Arial"/>
              <a:buChar char="•"/>
            </a:pPr>
            <a:endParaRPr lang="en-US" sz="800" dirty="0" smtClean="0"/>
          </a:p>
        </p:txBody>
      </p:sp>
      <p:pic>
        <p:nvPicPr>
          <p:cNvPr id="18" name="Picture 17"/>
          <p:cNvPicPr>
            <a:picLocks noChangeAspect="1"/>
          </p:cNvPicPr>
          <p:nvPr/>
        </p:nvPicPr>
        <p:blipFill rotWithShape="1">
          <a:blip r:embed="rId2"/>
          <a:srcRect b="2210"/>
          <a:stretch/>
        </p:blipFill>
        <p:spPr>
          <a:xfrm>
            <a:off x="2474390" y="609595"/>
            <a:ext cx="6551077" cy="3691472"/>
          </a:xfrm>
          <a:prstGeom prst="rect">
            <a:avLst/>
          </a:prstGeom>
        </p:spPr>
      </p:pic>
      <p:pic>
        <p:nvPicPr>
          <p:cNvPr id="19" name="Picture 18"/>
          <p:cNvPicPr>
            <a:picLocks noChangeAspect="1"/>
          </p:cNvPicPr>
          <p:nvPr/>
        </p:nvPicPr>
        <p:blipFill>
          <a:blip r:embed="rId3"/>
          <a:stretch>
            <a:fillRect/>
          </a:stretch>
        </p:blipFill>
        <p:spPr>
          <a:xfrm>
            <a:off x="7192084" y="4771907"/>
            <a:ext cx="1833383" cy="574460"/>
          </a:xfrm>
          <a:prstGeom prst="rect">
            <a:avLst/>
          </a:prstGeom>
        </p:spPr>
      </p:pic>
      <p:pic>
        <p:nvPicPr>
          <p:cNvPr id="20" name="Picture 19"/>
          <p:cNvPicPr>
            <a:picLocks noChangeAspect="1"/>
          </p:cNvPicPr>
          <p:nvPr/>
        </p:nvPicPr>
        <p:blipFill>
          <a:blip r:embed="rId4"/>
          <a:stretch>
            <a:fillRect/>
          </a:stretch>
        </p:blipFill>
        <p:spPr>
          <a:xfrm>
            <a:off x="7069667" y="5424446"/>
            <a:ext cx="1955800" cy="1245360"/>
          </a:xfrm>
          <a:prstGeom prst="rect">
            <a:avLst/>
          </a:prstGeom>
        </p:spPr>
      </p:pic>
    </p:spTree>
    <p:extLst>
      <p:ext uri="{BB962C8B-B14F-4D97-AF65-F5344CB8AC3E}">
        <p14:creationId xmlns:p14="http://schemas.microsoft.com/office/powerpoint/2010/main" val="82508784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057400"/>
            <a:ext cx="8229600" cy="4525963"/>
          </a:xfrm>
        </p:spPr>
        <p:txBody>
          <a:bodyPr>
            <a:normAutofit fontScale="92500" lnSpcReduction="10000"/>
          </a:bodyPr>
          <a:lstStyle/>
          <a:p>
            <a:pPr marL="0" indent="0">
              <a:buNone/>
            </a:pPr>
            <a:r>
              <a:rPr lang="en-US" dirty="0" smtClean="0"/>
              <a:t>Post thrombolysis and transfer to PCI, this patients admission was complicated by monomorphic ventricular tachycardia that was sustained. ECHO prior to discharge further showed that her ejection fraction was &lt;30% and she had a QRS width 160ms with LBBB. She was subsequently initiated on heart failure management, which included </a:t>
            </a:r>
            <a:r>
              <a:rPr lang="en-US" dirty="0" err="1" smtClean="0"/>
              <a:t>bisoprolol</a:t>
            </a:r>
            <a:r>
              <a:rPr lang="en-US" dirty="0" smtClean="0"/>
              <a:t>, </a:t>
            </a:r>
            <a:r>
              <a:rPr lang="en-US" dirty="0" err="1" smtClean="0"/>
              <a:t>ramipril</a:t>
            </a:r>
            <a:r>
              <a:rPr lang="en-US" dirty="0" smtClean="0"/>
              <a:t>, spironolactone. 40 days after her myocardial infarction she also received an ICD/ CRT device for secondary prophylaxis</a:t>
            </a: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
        <p:nvSpPr>
          <p:cNvPr id="5" name="TextBox 4"/>
          <p:cNvSpPr txBox="1"/>
          <p:nvPr/>
        </p:nvSpPr>
        <p:spPr>
          <a:xfrm>
            <a:off x="317500" y="1234420"/>
            <a:ext cx="1388722" cy="58477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200" b="1" dirty="0" smtClean="0"/>
              <a:t>Case 1:</a:t>
            </a:r>
            <a:endParaRPr lang="en-US" sz="3200" b="1" dirty="0"/>
          </a:p>
        </p:txBody>
      </p:sp>
    </p:spTree>
    <p:extLst>
      <p:ext uri="{BB962C8B-B14F-4D97-AF65-F5344CB8AC3E}">
        <p14:creationId xmlns:p14="http://schemas.microsoft.com/office/powerpoint/2010/main" val="207124556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81100" y="0"/>
            <a:ext cx="6780848" cy="6858000"/>
          </a:xfrm>
          <a:prstGeom prst="rect">
            <a:avLst/>
          </a:prstGeom>
        </p:spPr>
      </p:pic>
    </p:spTree>
    <p:extLst>
      <p:ext uri="{BB962C8B-B14F-4D97-AF65-F5344CB8AC3E}">
        <p14:creationId xmlns:p14="http://schemas.microsoft.com/office/powerpoint/2010/main" val="3249130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Thankyou</a:t>
            </a:r>
            <a:r>
              <a:rPr lang="en-US" dirty="0" smtClean="0"/>
              <a:t>!</a:t>
            </a:r>
            <a:endParaRPr lang="en-US" dirty="0"/>
          </a:p>
        </p:txBody>
      </p:sp>
      <p:pic>
        <p:nvPicPr>
          <p:cNvPr id="5" name="Picture 4"/>
          <p:cNvPicPr>
            <a:picLocks noChangeAspect="1"/>
          </p:cNvPicPr>
          <p:nvPr/>
        </p:nvPicPr>
        <p:blipFill>
          <a:blip r:embed="rId2"/>
          <a:stretch>
            <a:fillRect/>
          </a:stretch>
        </p:blipFill>
        <p:spPr>
          <a:xfrm>
            <a:off x="101600" y="1841500"/>
            <a:ext cx="8940800" cy="3683000"/>
          </a:xfrm>
          <a:prstGeom prst="rect">
            <a:avLst/>
          </a:prstGeom>
        </p:spPr>
      </p:pic>
    </p:spTree>
    <p:extLst>
      <p:ext uri="{BB962C8B-B14F-4D97-AF65-F5344CB8AC3E}">
        <p14:creationId xmlns:p14="http://schemas.microsoft.com/office/powerpoint/2010/main" val="2444992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What, apart from taking a history and examination, should you do next:</a:t>
            </a:r>
          </a:p>
          <a:p>
            <a:pPr marL="514350" indent="-514350">
              <a:buAutoNum type="alphaLcParenBoth"/>
            </a:pPr>
            <a:r>
              <a:rPr lang="en-US" dirty="0" smtClean="0"/>
              <a:t>Position the patient upright</a:t>
            </a:r>
          </a:p>
          <a:p>
            <a:pPr marL="514350" indent="-514350">
              <a:buAutoNum type="alphaLcParenBoth"/>
            </a:pPr>
            <a:r>
              <a:rPr lang="en-US" dirty="0" smtClean="0"/>
              <a:t>Give 5mg IV morphine to control her pain</a:t>
            </a:r>
          </a:p>
          <a:p>
            <a:pPr marL="514350" indent="-514350">
              <a:buAutoNum type="alphaLcParenBoth"/>
            </a:pPr>
            <a:r>
              <a:rPr lang="en-US" b="1" dirty="0" smtClean="0">
                <a:solidFill>
                  <a:srgbClr val="FF0000"/>
                </a:solidFill>
              </a:rPr>
              <a:t>Perform a 12 lead ECG</a:t>
            </a:r>
          </a:p>
          <a:p>
            <a:pPr marL="514350" indent="-514350">
              <a:buAutoNum type="alphaLcParenBoth"/>
            </a:pPr>
            <a:r>
              <a:rPr lang="en-US" dirty="0" smtClean="0"/>
              <a:t>Perform Blood pressure recordings on both arms</a:t>
            </a:r>
          </a:p>
          <a:p>
            <a:pPr marL="514350" indent="-514350">
              <a:buAutoNum type="alphaLcParenBoth"/>
            </a:pPr>
            <a:r>
              <a:rPr lang="en-US" dirty="0" smtClean="0"/>
              <a:t>Give oxygen to the patient</a:t>
            </a:r>
          </a:p>
          <a:p>
            <a:pPr marL="514350" indent="-514350">
              <a:buAutoNum type="alphaLcParenBoth"/>
            </a:pP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7130260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dirty="0" smtClean="0"/>
              <a:t>The patient tells you that she has had angina pectoris, usually coming on after heavy exertion. In the last couple of days it has been getting worse and occurring more frequently. Today she just finished a late dinner and the pain suddenly came on. She describes it as central, crushing, radiating to the jaw. It persisted despite GTN spray, and it has now been lasting for the last hour. She has a background of hypertension, smoking and diabetes</a:t>
            </a:r>
            <a:endParaRPr lang="en-US" dirty="0"/>
          </a:p>
        </p:txBody>
      </p:sp>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spTree>
    <p:extLst>
      <p:ext uri="{BB962C8B-B14F-4D97-AF65-F5344CB8AC3E}">
        <p14:creationId xmlns:p14="http://schemas.microsoft.com/office/powerpoint/2010/main" val="21687261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pic>
        <p:nvPicPr>
          <p:cNvPr id="5" name="Picture 4"/>
          <p:cNvPicPr>
            <a:picLocks noChangeAspect="1"/>
          </p:cNvPicPr>
          <p:nvPr/>
        </p:nvPicPr>
        <p:blipFill>
          <a:blip r:embed="rId2"/>
          <a:stretch>
            <a:fillRect/>
          </a:stretch>
        </p:blipFill>
        <p:spPr>
          <a:xfrm>
            <a:off x="0" y="1460500"/>
            <a:ext cx="9144000" cy="3964577"/>
          </a:xfrm>
          <a:prstGeom prst="rect">
            <a:avLst/>
          </a:prstGeom>
        </p:spPr>
      </p:pic>
      <p:sp>
        <p:nvSpPr>
          <p:cNvPr id="6" name="TextBox 5"/>
          <p:cNvSpPr txBox="1"/>
          <p:nvPr/>
        </p:nvSpPr>
        <p:spPr>
          <a:xfrm>
            <a:off x="317500" y="5790168"/>
            <a:ext cx="1820217" cy="369332"/>
          </a:xfrm>
          <a:prstGeom prst="rect">
            <a:avLst/>
          </a:prstGeom>
          <a:noFill/>
        </p:spPr>
        <p:txBody>
          <a:bodyPr wrap="none" rtlCol="0">
            <a:spAutoFit/>
          </a:bodyPr>
          <a:lstStyle/>
          <a:p>
            <a:r>
              <a:rPr lang="en-US" b="1" dirty="0" smtClean="0"/>
              <a:t>Describe the ECG</a:t>
            </a:r>
            <a:endParaRPr lang="en-US" b="1" dirty="0"/>
          </a:p>
        </p:txBody>
      </p:sp>
    </p:spTree>
    <p:extLst>
      <p:ext uri="{BB962C8B-B14F-4D97-AF65-F5344CB8AC3E}">
        <p14:creationId xmlns:p14="http://schemas.microsoft.com/office/powerpoint/2010/main" val="5383078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00" y="323334"/>
            <a:ext cx="862330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000" b="1" u="sng" dirty="0" smtClean="0"/>
              <a:t>Acute Chest Pain on the wards</a:t>
            </a:r>
            <a:endParaRPr lang="en-US" sz="4000" b="1" u="sng" dirty="0"/>
          </a:p>
        </p:txBody>
      </p:sp>
      <p:pic>
        <p:nvPicPr>
          <p:cNvPr id="5" name="Picture 4"/>
          <p:cNvPicPr>
            <a:picLocks noChangeAspect="1"/>
          </p:cNvPicPr>
          <p:nvPr/>
        </p:nvPicPr>
        <p:blipFill>
          <a:blip r:embed="rId2"/>
          <a:stretch>
            <a:fillRect/>
          </a:stretch>
        </p:blipFill>
        <p:spPr>
          <a:xfrm>
            <a:off x="0" y="1460500"/>
            <a:ext cx="9144000" cy="3964577"/>
          </a:xfrm>
          <a:prstGeom prst="rect">
            <a:avLst/>
          </a:prstGeom>
        </p:spPr>
      </p:pic>
      <p:sp>
        <p:nvSpPr>
          <p:cNvPr id="6" name="TextBox 5"/>
          <p:cNvSpPr txBox="1"/>
          <p:nvPr/>
        </p:nvSpPr>
        <p:spPr>
          <a:xfrm>
            <a:off x="83066" y="5554702"/>
            <a:ext cx="2864148" cy="1200329"/>
          </a:xfrm>
          <a:prstGeom prst="rect">
            <a:avLst/>
          </a:prstGeom>
          <a:noFill/>
        </p:spPr>
        <p:txBody>
          <a:bodyPr wrap="none" rtlCol="0">
            <a:spAutoFit/>
          </a:bodyPr>
          <a:lstStyle/>
          <a:p>
            <a:r>
              <a:rPr lang="en-US" dirty="0" smtClean="0"/>
              <a:t>SR, Rate 66, axis normal</a:t>
            </a:r>
          </a:p>
          <a:p>
            <a:r>
              <a:rPr lang="en-US" dirty="0" smtClean="0"/>
              <a:t>ST elevation </a:t>
            </a:r>
            <a:r>
              <a:rPr lang="en-US" dirty="0" err="1" smtClean="0"/>
              <a:t>aVL</a:t>
            </a:r>
            <a:r>
              <a:rPr lang="en-US" dirty="0" smtClean="0"/>
              <a:t>, L1, V2 – V6</a:t>
            </a:r>
          </a:p>
          <a:p>
            <a:r>
              <a:rPr lang="en-US" dirty="0" smtClean="0"/>
              <a:t>ST depression LIII, </a:t>
            </a:r>
            <a:r>
              <a:rPr lang="en-US" dirty="0" err="1" smtClean="0"/>
              <a:t>avF</a:t>
            </a:r>
            <a:endParaRPr lang="en-US" dirty="0" smtClean="0"/>
          </a:p>
          <a:p>
            <a:r>
              <a:rPr lang="en-US" dirty="0" smtClean="0"/>
              <a:t>Q waves V2 – V4</a:t>
            </a:r>
            <a:endParaRPr lang="en-US" dirty="0"/>
          </a:p>
        </p:txBody>
      </p:sp>
      <p:sp>
        <p:nvSpPr>
          <p:cNvPr id="7" name="TextBox 6"/>
          <p:cNvSpPr txBox="1"/>
          <p:nvPr/>
        </p:nvSpPr>
        <p:spPr>
          <a:xfrm>
            <a:off x="6818968" y="5974834"/>
            <a:ext cx="2121832" cy="369332"/>
          </a:xfrm>
          <a:prstGeom prst="rect">
            <a:avLst/>
          </a:prstGeom>
          <a:noFill/>
        </p:spPr>
        <p:txBody>
          <a:bodyPr wrap="none" rtlCol="0">
            <a:spAutoFit/>
          </a:bodyPr>
          <a:lstStyle/>
          <a:p>
            <a:r>
              <a:rPr lang="en-US" b="1" dirty="0" smtClean="0">
                <a:solidFill>
                  <a:srgbClr val="FF0000"/>
                </a:solidFill>
              </a:rPr>
              <a:t>Anterolateral STEMI</a:t>
            </a:r>
            <a:endParaRPr lang="en-US" b="1" dirty="0">
              <a:solidFill>
                <a:srgbClr val="FF0000"/>
              </a:solidFill>
            </a:endParaRPr>
          </a:p>
        </p:txBody>
      </p:sp>
    </p:spTree>
    <p:extLst>
      <p:ext uri="{BB962C8B-B14F-4D97-AF65-F5344CB8AC3E}">
        <p14:creationId xmlns:p14="http://schemas.microsoft.com/office/powerpoint/2010/main" val="16749000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1395</TotalTime>
  <Words>4166</Words>
  <Application>Microsoft Macintosh PowerPoint</Application>
  <PresentationFormat>On-screen Show (4:3)</PresentationFormat>
  <Paragraphs>397</Paragraphs>
  <Slides>58</Slides>
  <Notes>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Budhima Nanayakkara</dc:creator>
  <cp:lastModifiedBy>Budhima Nanayakkara</cp:lastModifiedBy>
  <cp:revision>38</cp:revision>
  <dcterms:created xsi:type="dcterms:W3CDTF">2015-03-20T17:39:32Z</dcterms:created>
  <dcterms:modified xsi:type="dcterms:W3CDTF">2015-03-24T02:28:01Z</dcterms:modified>
</cp:coreProperties>
</file>