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2" r:id="rId29"/>
    <p:sldId id="293" r:id="rId30"/>
    <p:sldId id="294" r:id="rId31"/>
    <p:sldId id="295" r:id="rId32"/>
    <p:sldId id="284" r:id="rId33"/>
    <p:sldId id="285" r:id="rId34"/>
    <p:sldId id="286" r:id="rId35"/>
    <p:sldId id="287" r:id="rId36"/>
    <p:sldId id="288" r:id="rId37"/>
    <p:sldId id="289"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82" autoAdjust="0"/>
  </p:normalViewPr>
  <p:slideViewPr>
    <p:cSldViewPr snapToGrid="0" snapToObjects="1">
      <p:cViewPr varScale="1">
        <p:scale>
          <a:sx n="81" d="100"/>
          <a:sy n="81" d="100"/>
        </p:scale>
        <p:origin x="-144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F2320-8478-D44F-9D38-8147066F8C60}" type="datetimeFigureOut">
              <a:rPr lang="en-US" smtClean="0"/>
              <a:t>29/03/2014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18F59-77C4-F447-B870-6990931AA767}" type="slidenum">
              <a:rPr lang="en-US" smtClean="0"/>
              <a:t>‹#›</a:t>
            </a:fld>
            <a:endParaRPr lang="en-US"/>
          </a:p>
        </p:txBody>
      </p:sp>
    </p:spTree>
    <p:extLst>
      <p:ext uri="{BB962C8B-B14F-4D97-AF65-F5344CB8AC3E}">
        <p14:creationId xmlns:p14="http://schemas.microsoft.com/office/powerpoint/2010/main" val="8351212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Variceal bleed</a:t>
            </a:r>
          </a:p>
          <a:p>
            <a:r>
              <a:rPr lang="en-US" dirty="0" smtClean="0"/>
              <a:t>Those not responding to 2L</a:t>
            </a:r>
          </a:p>
          <a:p>
            <a:r>
              <a:rPr lang="en-US" dirty="0" smtClean="0"/>
              <a:t>Only 20% require</a:t>
            </a:r>
            <a:endParaRPr lang="en-US" dirty="0"/>
          </a:p>
        </p:txBody>
      </p:sp>
      <p:sp>
        <p:nvSpPr>
          <p:cNvPr id="4" name="Slide Number Placeholder 3"/>
          <p:cNvSpPr>
            <a:spLocks noGrp="1"/>
          </p:cNvSpPr>
          <p:nvPr>
            <p:ph type="sldNum" sz="quarter" idx="10"/>
          </p:nvPr>
        </p:nvSpPr>
        <p:spPr/>
        <p:txBody>
          <a:bodyPr/>
          <a:lstStyle/>
          <a:p>
            <a:fld id="{75E18F59-77C4-F447-B870-6990931AA767}" type="slidenum">
              <a:rPr lang="en-US" smtClean="0"/>
              <a:t>13</a:t>
            </a:fld>
            <a:endParaRPr lang="en-US"/>
          </a:p>
        </p:txBody>
      </p:sp>
    </p:spTree>
    <p:extLst>
      <p:ext uri="{BB962C8B-B14F-4D97-AF65-F5344CB8AC3E}">
        <p14:creationId xmlns:p14="http://schemas.microsoft.com/office/powerpoint/2010/main" val="333686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29/03/2014</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29/03/2014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29/03/2014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AU"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AU"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AU"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AU"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29/03/2014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29/03/2014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29/03/2014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AU"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29/03/2014</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AU"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29/03/2014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AU"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29/03/2014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AU"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AU"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29/03/2014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29/03/2014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29/03/2014</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9" Type="http://schemas.openxmlformats.org/officeDocument/2006/relationships/hyperlink" Target="http://www.ncbi.nlm.nih.gov/pubmed?term=Peyre%20S%5BAuthor%5D&amp;cauthor=true&amp;cauthor_uid=19086953" TargetMode="External"/><Relationship Id="rId20" Type="http://schemas.openxmlformats.org/officeDocument/2006/relationships/hyperlink" Target="http://www.ncbi.nlm.nih.gov/pubmed?term=Caruso%20N%5BAuthor%5D&amp;cauthor=true&amp;cauthor_uid=19086953" TargetMode="External"/><Relationship Id="rId21" Type="http://schemas.openxmlformats.org/officeDocument/2006/relationships/hyperlink" Target="http://www.ncbi.nlm.nih.gov/pubmed?term=Perri%20F%5BAuthor%5D&amp;cauthor=true&amp;cauthor_uid=19086953" TargetMode="External"/><Relationship Id="rId10" Type="http://schemas.openxmlformats.org/officeDocument/2006/relationships/hyperlink" Target="http://www.ncbi.nlm.nih.gov/pubmed?term=Spadaccini%20A%5BAuthor%5D&amp;cauthor=true&amp;cauthor_uid=19086953" TargetMode="External"/><Relationship Id="rId11" Type="http://schemas.openxmlformats.org/officeDocument/2006/relationships/hyperlink" Target="http://www.ncbi.nlm.nih.gov/pubmed?term=Marmo%20R%5BAuthor%5D&amp;cauthor=true&amp;cauthor_uid=19086953" TargetMode="External"/><Relationship Id="rId12" Type="http://schemas.openxmlformats.org/officeDocument/2006/relationships/hyperlink" Target="http://www.ncbi.nlm.nih.gov/pubmed?term=Merla%20A%5BAuthor%5D&amp;cauthor=true&amp;cauthor_uid=19086953" TargetMode="External"/><Relationship Id="rId13" Type="http://schemas.openxmlformats.org/officeDocument/2006/relationships/hyperlink" Target="http://www.ncbi.nlm.nih.gov/pubmed?term=Caroli%20A%5BAuthor%5D&amp;cauthor=true&amp;cauthor_uid=19086953" TargetMode="External"/><Relationship Id="rId14" Type="http://schemas.openxmlformats.org/officeDocument/2006/relationships/hyperlink" Target="http://www.ncbi.nlm.nih.gov/pubmed?term=Forte%20GB%5BAuthor%5D&amp;cauthor=true&amp;cauthor_uid=19086953" TargetMode="External"/><Relationship Id="rId15" Type="http://schemas.openxmlformats.org/officeDocument/2006/relationships/hyperlink" Target="http://www.ncbi.nlm.nih.gov/pubmed?term=Belmonte%20A%5BAuthor%5D&amp;cauthor=true&amp;cauthor_uid=19086953" TargetMode="External"/><Relationship Id="rId16" Type="http://schemas.openxmlformats.org/officeDocument/2006/relationships/hyperlink" Target="http://www.ncbi.nlm.nih.gov/pubmed?term=Aragona%20G%5BAuthor%5D&amp;cauthor=true&amp;cauthor_uid=19086953" TargetMode="External"/><Relationship Id="rId17" Type="http://schemas.openxmlformats.org/officeDocument/2006/relationships/hyperlink" Target="http://www.ncbi.nlm.nih.gov/pubmed?term=Imperiali%20G%5BAuthor%5D&amp;cauthor=true&amp;cauthor_uid=19086953" TargetMode="External"/><Relationship Id="rId18" Type="http://schemas.openxmlformats.org/officeDocument/2006/relationships/hyperlink" Target="http://www.ncbi.nlm.nih.gov/pubmed?term=Forte%20F%5BAuthor%5D&amp;cauthor=true&amp;cauthor_uid=19086953" TargetMode="External"/><Relationship Id="rId19" Type="http://schemas.openxmlformats.org/officeDocument/2006/relationships/hyperlink" Target="http://www.ncbi.nlm.nih.gov/pubmed?term=Monica%20F%5BAuthor%5D&amp;cauthor=true&amp;cauthor_uid=19086953" TargetMode="External"/><Relationship Id="rId1" Type="http://schemas.openxmlformats.org/officeDocument/2006/relationships/slideLayout" Target="../slideLayouts/slideLayout2.xml"/><Relationship Id="rId2" Type="http://schemas.openxmlformats.org/officeDocument/2006/relationships/hyperlink" Target="http://www.ncbi.nlm.nih.gov/pubmed?term=Andriulli%20A%5BAuthor%5D&amp;cauthor=true&amp;cauthor_uid=19086953" TargetMode="External"/><Relationship Id="rId3" Type="http://schemas.openxmlformats.org/officeDocument/2006/relationships/hyperlink" Target="http://www.ncbi.nlm.nih.gov/pubmed?term=Loperfido%20S%5BAuthor%5D&amp;cauthor=true&amp;cauthor_uid=19086953" TargetMode="External"/><Relationship Id="rId4" Type="http://schemas.openxmlformats.org/officeDocument/2006/relationships/hyperlink" Target="http://www.ncbi.nlm.nih.gov/pubmed?term=Focareta%20R%5BAuthor%5D&amp;cauthor=true&amp;cauthor_uid=19086953" TargetMode="External"/><Relationship Id="rId5" Type="http://schemas.openxmlformats.org/officeDocument/2006/relationships/hyperlink" Target="http://www.ncbi.nlm.nih.gov/pubmed?term=Leo%20P%5BAuthor%5D&amp;cauthor=true&amp;cauthor_uid=19086953" TargetMode="External"/><Relationship Id="rId6" Type="http://schemas.openxmlformats.org/officeDocument/2006/relationships/hyperlink" Target="http://www.ncbi.nlm.nih.gov/pubmed?term=Fornari%20F%5BAuthor%5D&amp;cauthor=true&amp;cauthor_uid=19086953" TargetMode="External"/><Relationship Id="rId7" Type="http://schemas.openxmlformats.org/officeDocument/2006/relationships/hyperlink" Target="http://www.ncbi.nlm.nih.gov/pubmed?term=Garripoli%20A%5BAuthor%5D&amp;cauthor=true&amp;cauthor_uid=19086953" TargetMode="External"/><Relationship Id="rId8" Type="http://schemas.openxmlformats.org/officeDocument/2006/relationships/hyperlink" Target="http://www.ncbi.nlm.nih.gov/pubmed?term=Tonti%20P%5BAuthor%5D&amp;cauthor=true&amp;cauthor_uid=1908695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Haematemesis</a:t>
            </a:r>
            <a:r>
              <a:rPr lang="en-US" dirty="0" smtClean="0"/>
              <a:t> and </a:t>
            </a:r>
            <a:r>
              <a:rPr lang="en-US" dirty="0" err="1" smtClean="0"/>
              <a:t>Malena</a:t>
            </a:r>
            <a:endParaRPr lang="en-US" dirty="0"/>
          </a:p>
        </p:txBody>
      </p:sp>
      <p:sp>
        <p:nvSpPr>
          <p:cNvPr id="3" name="Subtitle 2"/>
          <p:cNvSpPr>
            <a:spLocks noGrp="1"/>
          </p:cNvSpPr>
          <p:nvPr>
            <p:ph type="subTitle" idx="1"/>
          </p:nvPr>
        </p:nvSpPr>
        <p:spPr/>
        <p:txBody>
          <a:bodyPr/>
          <a:lstStyle/>
          <a:p>
            <a:r>
              <a:rPr lang="en-US" dirty="0" err="1" smtClean="0"/>
              <a:t>Dr</a:t>
            </a:r>
            <a:r>
              <a:rPr lang="en-US" dirty="0" smtClean="0"/>
              <a:t> Budhima Nanayakkara</a:t>
            </a:r>
          </a:p>
        </p:txBody>
      </p:sp>
    </p:spTree>
    <p:extLst>
      <p:ext uri="{BB962C8B-B14F-4D97-AF65-F5344CB8AC3E}">
        <p14:creationId xmlns:p14="http://schemas.microsoft.com/office/powerpoint/2010/main" val="38983638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a:t>
            </a:r>
            <a:endParaRPr lang="en-US" dirty="0"/>
          </a:p>
        </p:txBody>
      </p:sp>
      <p:sp>
        <p:nvSpPr>
          <p:cNvPr id="3" name="Content Placeholder 2"/>
          <p:cNvSpPr>
            <a:spLocks noGrp="1"/>
          </p:cNvSpPr>
          <p:nvPr>
            <p:ph idx="1"/>
          </p:nvPr>
        </p:nvSpPr>
        <p:spPr>
          <a:xfrm>
            <a:off x="1078753" y="2631609"/>
            <a:ext cx="7313613" cy="4056062"/>
          </a:xfrm>
        </p:spPr>
        <p:txBody>
          <a:bodyPr/>
          <a:lstStyle/>
          <a:p>
            <a:pPr marL="0" indent="0">
              <a:buNone/>
            </a:pPr>
            <a:r>
              <a:rPr lang="en-US" dirty="0" smtClean="0"/>
              <a:t>In patients with Upper GI Bleed, would a restrictive (transfuse if </a:t>
            </a:r>
            <a:r>
              <a:rPr lang="en-US" dirty="0" err="1" smtClean="0"/>
              <a:t>Hb</a:t>
            </a:r>
            <a:r>
              <a:rPr lang="en-US" dirty="0" smtClean="0"/>
              <a:t> &lt; 70 and aim </a:t>
            </a:r>
            <a:r>
              <a:rPr lang="en-US" dirty="0" err="1" smtClean="0"/>
              <a:t>Hb</a:t>
            </a:r>
            <a:r>
              <a:rPr lang="en-US" dirty="0" smtClean="0"/>
              <a:t> 70 – 90) protocol be significantly different from a liberal protocol (transfuse if </a:t>
            </a:r>
            <a:r>
              <a:rPr lang="en-US" dirty="0" err="1" smtClean="0"/>
              <a:t>Hb</a:t>
            </a:r>
            <a:r>
              <a:rPr lang="en-US" dirty="0" smtClean="0"/>
              <a:t> &lt; 90 and aim </a:t>
            </a:r>
            <a:r>
              <a:rPr lang="en-US" dirty="0" err="1" smtClean="0"/>
              <a:t>Hb</a:t>
            </a:r>
            <a:r>
              <a:rPr lang="en-US" dirty="0" smtClean="0"/>
              <a:t> 90 – 110) ?</a:t>
            </a:r>
            <a:endParaRPr lang="en-US" dirty="0"/>
          </a:p>
        </p:txBody>
      </p:sp>
    </p:spTree>
    <p:extLst>
      <p:ext uri="{BB962C8B-B14F-4D97-AF65-F5344CB8AC3E}">
        <p14:creationId xmlns:p14="http://schemas.microsoft.com/office/powerpoint/2010/main" val="108313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1253099"/>
            <a:ext cx="3810001" cy="5708612"/>
          </a:xfrm>
          <a:prstGeom prst="rect">
            <a:avLst/>
          </a:prstGeom>
        </p:spPr>
      </p:pic>
      <p:pic>
        <p:nvPicPr>
          <p:cNvPr id="8" name="Picture 7"/>
          <p:cNvPicPr>
            <a:picLocks noChangeAspect="1"/>
          </p:cNvPicPr>
          <p:nvPr/>
        </p:nvPicPr>
        <p:blipFill>
          <a:blip r:embed="rId3"/>
          <a:stretch>
            <a:fillRect/>
          </a:stretch>
        </p:blipFill>
        <p:spPr>
          <a:xfrm>
            <a:off x="3735296" y="1253099"/>
            <a:ext cx="5547117" cy="5604901"/>
          </a:xfrm>
          <a:prstGeom prst="rect">
            <a:avLst/>
          </a:prstGeom>
        </p:spPr>
      </p:pic>
      <p:sp>
        <p:nvSpPr>
          <p:cNvPr id="10" name="TextBox 9"/>
          <p:cNvSpPr txBox="1"/>
          <p:nvPr/>
        </p:nvSpPr>
        <p:spPr>
          <a:xfrm>
            <a:off x="776941" y="440625"/>
            <a:ext cx="7874221" cy="523220"/>
          </a:xfrm>
          <a:prstGeom prst="rect">
            <a:avLst/>
          </a:prstGeom>
          <a:noFill/>
        </p:spPr>
        <p:txBody>
          <a:bodyPr wrap="none" rtlCol="0">
            <a:spAutoFit/>
          </a:bodyPr>
          <a:lstStyle/>
          <a:p>
            <a:r>
              <a:rPr lang="en-US" sz="2800" b="1" dirty="0" smtClean="0"/>
              <a:t>New England Journal of Medicine 2013; 368: 11 – 21 </a:t>
            </a:r>
            <a:endParaRPr lang="en-US" sz="2800" b="1" dirty="0"/>
          </a:p>
        </p:txBody>
      </p:sp>
    </p:spTree>
    <p:extLst>
      <p:ext uri="{BB962C8B-B14F-4D97-AF65-F5344CB8AC3E}">
        <p14:creationId xmlns:p14="http://schemas.microsoft.com/office/powerpoint/2010/main" val="18641788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42294"/>
            <a:ext cx="7313613" cy="868362"/>
          </a:xfrm>
        </p:spPr>
        <p:txBody>
          <a:bodyPr/>
          <a:lstStyle/>
          <a:p>
            <a:r>
              <a:rPr lang="en-US" dirty="0" smtClean="0"/>
              <a:t>Why do Childs Pugh A/ B have much worse prognosis in liberal </a:t>
            </a:r>
            <a:r>
              <a:rPr lang="en-US" dirty="0" err="1" smtClean="0"/>
              <a:t>vs</a:t>
            </a:r>
            <a:r>
              <a:rPr lang="en-US" dirty="0" smtClean="0"/>
              <a:t> restrictive strategy?</a:t>
            </a:r>
            <a:endParaRPr lang="en-US" dirty="0"/>
          </a:p>
        </p:txBody>
      </p:sp>
      <p:sp>
        <p:nvSpPr>
          <p:cNvPr id="4" name="TextBox 3"/>
          <p:cNvSpPr txBox="1"/>
          <p:nvPr/>
        </p:nvSpPr>
        <p:spPr>
          <a:xfrm>
            <a:off x="1449294" y="2868706"/>
            <a:ext cx="2793929" cy="369332"/>
          </a:xfrm>
          <a:prstGeom prst="rect">
            <a:avLst/>
          </a:prstGeom>
          <a:noFill/>
        </p:spPr>
        <p:txBody>
          <a:bodyPr wrap="none" rtlCol="0">
            <a:spAutoFit/>
          </a:bodyPr>
          <a:lstStyle/>
          <a:p>
            <a:r>
              <a:rPr lang="en-US" b="1" dirty="0" smtClean="0"/>
              <a:t>? Increase in portal pressure</a:t>
            </a:r>
            <a:endParaRPr lang="en-US" b="1" dirty="0"/>
          </a:p>
        </p:txBody>
      </p:sp>
    </p:spTree>
    <p:extLst>
      <p:ext uri="{BB962C8B-B14F-4D97-AF65-F5344CB8AC3E}">
        <p14:creationId xmlns:p14="http://schemas.microsoft.com/office/powerpoint/2010/main" val="229805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emergency physician calls the gastroenterology advanced trainee over the phone. In his quite relaxed state he casually explains “mate, we have an acute UGIB, we need you to scope the patient urgently, this patient has had a massive bleed”. You as the resident who is intricately involved in patient care ponders whether you should urgently scope this patient who has upper GI bleeding? </a:t>
            </a:r>
            <a:endParaRPr lang="en-US" dirty="0"/>
          </a:p>
          <a:p>
            <a:pPr marL="457200" indent="-457200">
              <a:buAutoNum type="alphaLcParenBoth"/>
            </a:pPr>
            <a:r>
              <a:rPr lang="en-US" dirty="0" smtClean="0"/>
              <a:t>What factors would make this patient need to have an urgent scope?</a:t>
            </a:r>
          </a:p>
          <a:p>
            <a:pPr marL="457200" indent="-457200">
              <a:buAutoNum type="alphaLcParenBoth"/>
            </a:pPr>
            <a:r>
              <a:rPr lang="en-US" dirty="0" smtClean="0"/>
              <a:t>Is there any benefit from waiting and stabilizing the patient for elective scope the next day?</a:t>
            </a:r>
          </a:p>
          <a:p>
            <a:pPr marL="457200" indent="-457200">
              <a:buAutoNum type="alphaLcParenBoth"/>
            </a:pPr>
            <a:r>
              <a:rPr lang="en-US" dirty="0" smtClean="0"/>
              <a:t>Is there any utility in using </a:t>
            </a:r>
            <a:r>
              <a:rPr lang="en-US" dirty="0"/>
              <a:t>n</a:t>
            </a:r>
            <a:r>
              <a:rPr lang="en-US" dirty="0" smtClean="0"/>
              <a:t>asogastric washout or </a:t>
            </a:r>
            <a:r>
              <a:rPr lang="en-US" dirty="0" err="1" smtClean="0"/>
              <a:t>promotility</a:t>
            </a:r>
            <a:r>
              <a:rPr lang="en-US" dirty="0" smtClean="0"/>
              <a:t> agents to improve visibility?</a:t>
            </a:r>
          </a:p>
          <a:p>
            <a:pPr marL="457200" indent="-457200">
              <a:buAutoNum type="alphaLcParenBoth"/>
            </a:pPr>
            <a:endParaRPr lang="en-US" dirty="0"/>
          </a:p>
        </p:txBody>
      </p:sp>
    </p:spTree>
    <p:extLst>
      <p:ext uri="{BB962C8B-B14F-4D97-AF65-F5344CB8AC3E}">
        <p14:creationId xmlns:p14="http://schemas.microsoft.com/office/powerpoint/2010/main" val="3509297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Endoscopy in H&amp;M</a:t>
            </a:r>
            <a:endParaRPr lang="en-US" dirty="0"/>
          </a:p>
        </p:txBody>
      </p:sp>
      <p:sp>
        <p:nvSpPr>
          <p:cNvPr id="3" name="Content Placeholder 2"/>
          <p:cNvSpPr>
            <a:spLocks noGrp="1"/>
          </p:cNvSpPr>
          <p:nvPr>
            <p:ph idx="1"/>
          </p:nvPr>
        </p:nvSpPr>
        <p:spPr/>
        <p:txBody>
          <a:bodyPr/>
          <a:lstStyle/>
          <a:p>
            <a:r>
              <a:rPr lang="en-US" dirty="0" smtClean="0"/>
              <a:t>Diagnostic</a:t>
            </a:r>
          </a:p>
          <a:p>
            <a:r>
              <a:rPr lang="en-US" dirty="0" smtClean="0"/>
              <a:t>Prognostic</a:t>
            </a:r>
          </a:p>
          <a:p>
            <a:pPr lvl="1"/>
            <a:r>
              <a:rPr lang="en-US" dirty="0" smtClean="0"/>
              <a:t>Forrest classification</a:t>
            </a:r>
          </a:p>
          <a:p>
            <a:r>
              <a:rPr lang="en-US" dirty="0" smtClean="0"/>
              <a:t>Therapeutic</a:t>
            </a:r>
          </a:p>
          <a:p>
            <a:pPr lvl="1"/>
            <a:r>
              <a:rPr lang="en-US" dirty="0" smtClean="0"/>
              <a:t>Reduces </a:t>
            </a:r>
            <a:r>
              <a:rPr lang="en-US" dirty="0" err="1" smtClean="0"/>
              <a:t>rebleeding</a:t>
            </a:r>
            <a:endParaRPr lang="en-US" dirty="0" smtClean="0"/>
          </a:p>
          <a:p>
            <a:pPr lvl="1"/>
            <a:r>
              <a:rPr lang="en-US" dirty="0" smtClean="0"/>
              <a:t>Reduces need for surgical intervention</a:t>
            </a:r>
          </a:p>
          <a:p>
            <a:pPr lvl="1"/>
            <a:r>
              <a:rPr lang="en-US" dirty="0" smtClean="0"/>
              <a:t>mortality</a:t>
            </a:r>
            <a:endParaRPr lang="en-US" dirty="0"/>
          </a:p>
        </p:txBody>
      </p:sp>
    </p:spTree>
    <p:extLst>
      <p:ext uri="{BB962C8B-B14F-4D97-AF65-F5344CB8AC3E}">
        <p14:creationId xmlns:p14="http://schemas.microsoft.com/office/powerpoint/2010/main" val="3222179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pPr marL="0" indent="0">
              <a:buNone/>
            </a:pPr>
            <a:r>
              <a:rPr lang="en-US" dirty="0" smtClean="0"/>
              <a:t>The Gastro AT informs his consultant. The consultant reckons that, given the patient is currently haemodynamically stable and has had no further episodes of </a:t>
            </a:r>
            <a:r>
              <a:rPr lang="en-US" dirty="0" err="1" smtClean="0"/>
              <a:t>haematemesis</a:t>
            </a:r>
            <a:r>
              <a:rPr lang="en-US" dirty="0" smtClean="0"/>
              <a:t>, we could hold of on endoscopy until the next day. The patient is bed booked under gastro and is awaiting a bed in the wards. His </a:t>
            </a:r>
            <a:r>
              <a:rPr lang="en-US" dirty="0" err="1" smtClean="0"/>
              <a:t>Hb</a:t>
            </a:r>
            <a:r>
              <a:rPr lang="en-US" dirty="0" smtClean="0"/>
              <a:t> has not dropped on repeat bloods but his Urea/Cr remain elevated (creatinine having </a:t>
            </a:r>
            <a:r>
              <a:rPr lang="en-US" dirty="0" err="1" smtClean="0"/>
              <a:t>normalised</a:t>
            </a:r>
            <a:r>
              <a:rPr lang="en-US" dirty="0" smtClean="0"/>
              <a:t> with fluids). The gastro AT quizzes you, he having just passed his BPT exams. </a:t>
            </a:r>
          </a:p>
        </p:txBody>
      </p:sp>
    </p:spTree>
    <p:extLst>
      <p:ext uri="{BB962C8B-B14F-4D97-AF65-F5344CB8AC3E}">
        <p14:creationId xmlns:p14="http://schemas.microsoft.com/office/powerpoint/2010/main" val="1423028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Is there any mortality benefit in using proton pump inhibitors prior to endoscopy?</a:t>
            </a:r>
            <a:endParaRPr lang="en-US" dirty="0"/>
          </a:p>
        </p:txBody>
      </p:sp>
    </p:spTree>
    <p:extLst>
      <p:ext uri="{BB962C8B-B14F-4D97-AF65-F5344CB8AC3E}">
        <p14:creationId xmlns:p14="http://schemas.microsoft.com/office/powerpoint/2010/main" val="32053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62" y="503238"/>
            <a:ext cx="8627072" cy="868362"/>
          </a:xfrm>
        </p:spPr>
        <p:txBody>
          <a:bodyPr/>
          <a:lstStyle/>
          <a:p>
            <a:r>
              <a:rPr lang="en-US" sz="2800" dirty="0" smtClean="0"/>
              <a:t>Omeprazole before endoscopy in patients with gastrointestinal bleeding NEJM 2007; 356: 1631 – 1640 </a:t>
            </a:r>
            <a:endParaRPr lang="en-US" sz="2800" dirty="0"/>
          </a:p>
        </p:txBody>
      </p:sp>
      <p:pic>
        <p:nvPicPr>
          <p:cNvPr id="4" name="Picture 3"/>
          <p:cNvPicPr>
            <a:picLocks noChangeAspect="1"/>
          </p:cNvPicPr>
          <p:nvPr/>
        </p:nvPicPr>
        <p:blipFill>
          <a:blip r:embed="rId2"/>
          <a:stretch>
            <a:fillRect/>
          </a:stretch>
        </p:blipFill>
        <p:spPr>
          <a:xfrm>
            <a:off x="1308100" y="1656651"/>
            <a:ext cx="6527800" cy="4864100"/>
          </a:xfrm>
          <a:prstGeom prst="rect">
            <a:avLst/>
          </a:prstGeom>
        </p:spPr>
      </p:pic>
    </p:spTree>
    <p:extLst>
      <p:ext uri="{BB962C8B-B14F-4D97-AF65-F5344CB8AC3E}">
        <p14:creationId xmlns:p14="http://schemas.microsoft.com/office/powerpoint/2010/main" val="408319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95988"/>
            <a:ext cx="9144000" cy="6826712"/>
          </a:xfrm>
        </p:spPr>
        <p:txBody>
          <a:bodyPr>
            <a:normAutofit/>
          </a:bodyPr>
          <a:lstStyle/>
          <a:p>
            <a:pPr marL="0" indent="0">
              <a:buNone/>
            </a:pPr>
            <a:r>
              <a:rPr lang="en-US" dirty="0"/>
              <a:t>Over a 17-month period, 638 patients were enrolled and randomly assigned to omeprazole or placebo (319 in each group). The </a:t>
            </a:r>
            <a:r>
              <a:rPr lang="en-US" b="1" dirty="0">
                <a:solidFill>
                  <a:srgbClr val="FF0000"/>
                </a:solidFill>
              </a:rPr>
              <a:t>need for endoscopic treatment was lower in the omeprazole group than in the placebo group</a:t>
            </a:r>
            <a:r>
              <a:rPr lang="en-US" dirty="0"/>
              <a:t> (60 of the 314 patients included in the analysis [19.1%] vs. 90 of 317 patients [28.4%], P=</a:t>
            </a:r>
            <a:r>
              <a:rPr lang="en-US" b="1" dirty="0">
                <a:solidFill>
                  <a:srgbClr val="FF0000"/>
                </a:solidFill>
              </a:rPr>
              <a:t>0.007</a:t>
            </a:r>
            <a:r>
              <a:rPr lang="en-US" dirty="0"/>
              <a:t>). There were </a:t>
            </a:r>
            <a:r>
              <a:rPr lang="en-US" dirty="0">
                <a:solidFill>
                  <a:srgbClr val="3366FF"/>
                </a:solidFill>
              </a:rPr>
              <a:t>no significant differences between the omeprazole group and the placebo group in the mean amount of blood transfused (1.54 and 1.88 units, respectively; P=0.12) or the number of patients who had recurrent bleeding (11 and 8, P=0.49), who underwent emergency surgery (3 and 4, P=1.00), or who died within 30 days (8 and 7, P=0.78). </a:t>
            </a:r>
            <a:r>
              <a:rPr lang="en-US" dirty="0"/>
              <a:t>The hospital </a:t>
            </a:r>
            <a:r>
              <a:rPr lang="en-US" b="1" dirty="0">
                <a:solidFill>
                  <a:srgbClr val="FF0000"/>
                </a:solidFill>
              </a:rPr>
              <a:t>stay was less than 3 days in 60.5% of patients in the omeprazole group, as compared with 49.2% in the placebo group (P=0.005</a:t>
            </a:r>
            <a:r>
              <a:rPr lang="en-US" dirty="0"/>
              <a:t>). On endoscopy, </a:t>
            </a:r>
            <a:r>
              <a:rPr lang="en-US" u="sng" dirty="0"/>
              <a:t>fewer patients in the omeprazole group had actively bleeding ulcers </a:t>
            </a:r>
            <a:r>
              <a:rPr lang="en-US" dirty="0"/>
              <a:t>(12 of 187, vs. 28 of 190 in the placebo group; P=0.01) and more </a:t>
            </a:r>
            <a:r>
              <a:rPr lang="en-US" u="sng" dirty="0"/>
              <a:t>omeprazole-treated patients had ulcers with clean bases </a:t>
            </a:r>
            <a:r>
              <a:rPr lang="en-US" dirty="0"/>
              <a:t>(120 vs. 90, P=0.001).</a:t>
            </a:r>
            <a:endParaRPr lang="en-US" dirty="0"/>
          </a:p>
        </p:txBody>
      </p:sp>
    </p:spTree>
    <p:extLst>
      <p:ext uri="{BB962C8B-B14F-4D97-AF65-F5344CB8AC3E}">
        <p14:creationId xmlns:p14="http://schemas.microsoft.com/office/powerpoint/2010/main" val="279796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7073900"/>
          </a:xfrm>
          <a:prstGeom prst="rect">
            <a:avLst/>
          </a:prstGeom>
        </p:spPr>
      </p:pic>
    </p:spTree>
    <p:extLst>
      <p:ext uri="{BB962C8B-B14F-4D97-AF65-F5344CB8AC3E}">
        <p14:creationId xmlns:p14="http://schemas.microsoft.com/office/powerpoint/2010/main" val="359362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pPr marL="0" indent="0">
              <a:buNone/>
            </a:pPr>
            <a:r>
              <a:rPr lang="en-US" dirty="0" smtClean="0"/>
              <a:t>A 68yo male with a background of COPD and ischemic heart disease presents to the emergency department following a syncopal event after mobilising to the toilet. There was spontaneous recovery of consciousness. When the patient arrived at the emergency department his heart rate was 98, his blood pressure was 138 systolic and his respiratory rate was 28. Suddenly the emergency alarm goes off. Doc, this patient is bleeding out. You walk in to the resuscitation room and there is a streak of bloody vomit painted on the wall</a:t>
            </a:r>
            <a:endParaRPr lang="en-US" dirty="0"/>
          </a:p>
        </p:txBody>
      </p:sp>
    </p:spTree>
    <p:extLst>
      <p:ext uri="{BB962C8B-B14F-4D97-AF65-F5344CB8AC3E}">
        <p14:creationId xmlns:p14="http://schemas.microsoft.com/office/powerpoint/2010/main" val="25597447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0957752"/>
              </p:ext>
            </p:extLst>
          </p:nvPr>
        </p:nvGraphicFramePr>
        <p:xfrm>
          <a:off x="480144" y="2416679"/>
          <a:ext cx="8239860" cy="2763520"/>
        </p:xfrm>
        <a:graphic>
          <a:graphicData uri="http://schemas.openxmlformats.org/drawingml/2006/table">
            <a:tbl>
              <a:tblPr firstRow="1" bandRow="1">
                <a:tableStyleId>{5C22544A-7EE6-4342-B048-85BDC9FD1C3A}</a:tableStyleId>
              </a:tblPr>
              <a:tblGrid>
                <a:gridCol w="2059965"/>
                <a:gridCol w="2059965"/>
                <a:gridCol w="2059965"/>
                <a:gridCol w="2059965"/>
              </a:tblGrid>
              <a:tr h="370840">
                <a:tc>
                  <a:txBody>
                    <a:bodyPr/>
                    <a:lstStyle/>
                    <a:p>
                      <a:r>
                        <a:rPr lang="en-US" dirty="0" smtClean="0"/>
                        <a:t>Outcome</a:t>
                      </a:r>
                      <a:endParaRPr lang="en-US" dirty="0"/>
                    </a:p>
                  </a:txBody>
                  <a:tcPr/>
                </a:tc>
                <a:tc>
                  <a:txBody>
                    <a:bodyPr/>
                    <a:lstStyle/>
                    <a:p>
                      <a:r>
                        <a:rPr lang="en-US" dirty="0" smtClean="0"/>
                        <a:t>Control</a:t>
                      </a:r>
                      <a:endParaRPr lang="en-US" dirty="0"/>
                    </a:p>
                  </a:txBody>
                  <a:tcPr/>
                </a:tc>
                <a:tc>
                  <a:txBody>
                    <a:bodyPr/>
                    <a:lstStyle/>
                    <a:p>
                      <a:r>
                        <a:rPr lang="en-US" dirty="0" smtClean="0"/>
                        <a:t>PPI</a:t>
                      </a:r>
                      <a:endParaRPr lang="en-US" dirty="0"/>
                    </a:p>
                  </a:txBody>
                  <a:tcPr/>
                </a:tc>
                <a:tc>
                  <a:txBody>
                    <a:bodyPr/>
                    <a:lstStyle/>
                    <a:p>
                      <a:r>
                        <a:rPr lang="en-US" dirty="0" smtClean="0"/>
                        <a:t>Confidence</a:t>
                      </a:r>
                      <a:r>
                        <a:rPr lang="en-US" baseline="0" dirty="0" smtClean="0"/>
                        <a:t> interval</a:t>
                      </a:r>
                      <a:endParaRPr lang="en-US" dirty="0"/>
                    </a:p>
                  </a:txBody>
                  <a:tcPr/>
                </a:tc>
              </a:tr>
              <a:tr h="370840">
                <a:tc>
                  <a:txBody>
                    <a:bodyPr/>
                    <a:lstStyle/>
                    <a:p>
                      <a:r>
                        <a:rPr lang="en-US" dirty="0" smtClean="0"/>
                        <a:t>Mortality</a:t>
                      </a:r>
                      <a:endParaRPr lang="en-US" dirty="0"/>
                    </a:p>
                  </a:txBody>
                  <a:tcPr/>
                </a:tc>
                <a:tc>
                  <a:txBody>
                    <a:bodyPr/>
                    <a:lstStyle/>
                    <a:p>
                      <a:r>
                        <a:rPr lang="en-US" dirty="0" smtClean="0"/>
                        <a:t>6.1%</a:t>
                      </a:r>
                      <a:endParaRPr lang="en-US" dirty="0"/>
                    </a:p>
                  </a:txBody>
                  <a:tcPr/>
                </a:tc>
                <a:tc>
                  <a:txBody>
                    <a:bodyPr/>
                    <a:lstStyle/>
                    <a:p>
                      <a:r>
                        <a:rPr lang="en-US" dirty="0" smtClean="0"/>
                        <a:t>5.5%</a:t>
                      </a:r>
                      <a:endParaRPr lang="en-US" dirty="0"/>
                    </a:p>
                  </a:txBody>
                  <a:tcPr/>
                </a:tc>
                <a:tc>
                  <a:txBody>
                    <a:bodyPr/>
                    <a:lstStyle/>
                    <a:p>
                      <a:r>
                        <a:rPr lang="en-US" dirty="0" smtClean="0"/>
                        <a:t>1.1 [0.72 – 1.73]</a:t>
                      </a:r>
                      <a:endParaRPr lang="en-US" dirty="0"/>
                    </a:p>
                  </a:txBody>
                  <a:tcPr/>
                </a:tc>
              </a:tr>
              <a:tr h="370840">
                <a:tc>
                  <a:txBody>
                    <a:bodyPr/>
                    <a:lstStyle/>
                    <a:p>
                      <a:r>
                        <a:rPr lang="en-US" dirty="0" err="1" smtClean="0"/>
                        <a:t>Rebleeding</a:t>
                      </a:r>
                      <a:endParaRPr lang="en-US" dirty="0" smtClean="0"/>
                    </a:p>
                  </a:txBody>
                  <a:tcPr/>
                </a:tc>
                <a:tc>
                  <a:txBody>
                    <a:bodyPr/>
                    <a:lstStyle/>
                    <a:p>
                      <a:r>
                        <a:rPr lang="en-US" dirty="0" smtClean="0"/>
                        <a:t>16.6%</a:t>
                      </a:r>
                      <a:endParaRPr lang="en-US" dirty="0"/>
                    </a:p>
                  </a:txBody>
                  <a:tcPr/>
                </a:tc>
                <a:tc>
                  <a:txBody>
                    <a:bodyPr/>
                    <a:lstStyle/>
                    <a:p>
                      <a:r>
                        <a:rPr lang="en-US" dirty="0" smtClean="0"/>
                        <a:t>13.9%</a:t>
                      </a:r>
                      <a:endParaRPr lang="en-US" dirty="0"/>
                    </a:p>
                  </a:txBody>
                  <a:tcPr/>
                </a:tc>
                <a:tc>
                  <a:txBody>
                    <a:bodyPr/>
                    <a:lstStyle/>
                    <a:p>
                      <a:r>
                        <a:rPr lang="en-US" dirty="0" smtClean="0"/>
                        <a:t>0.81 [0.61 – 1.09]</a:t>
                      </a:r>
                      <a:endParaRPr lang="en-US" dirty="0"/>
                    </a:p>
                  </a:txBody>
                  <a:tcPr/>
                </a:tc>
              </a:tr>
              <a:tr h="370840">
                <a:tc>
                  <a:txBody>
                    <a:bodyPr/>
                    <a:lstStyle/>
                    <a:p>
                      <a:r>
                        <a:rPr lang="en-US" dirty="0" smtClean="0"/>
                        <a:t>Surgery</a:t>
                      </a:r>
                      <a:endParaRPr lang="en-US" dirty="0"/>
                    </a:p>
                  </a:txBody>
                  <a:tcPr/>
                </a:tc>
                <a:tc>
                  <a:txBody>
                    <a:bodyPr/>
                    <a:lstStyle/>
                    <a:p>
                      <a:r>
                        <a:rPr lang="en-US" dirty="0" smtClean="0"/>
                        <a:t>10.2%</a:t>
                      </a:r>
                      <a:endParaRPr lang="en-US" dirty="0"/>
                    </a:p>
                  </a:txBody>
                  <a:tcPr/>
                </a:tc>
                <a:tc>
                  <a:txBody>
                    <a:bodyPr/>
                    <a:lstStyle/>
                    <a:p>
                      <a:r>
                        <a:rPr lang="en-US" dirty="0" smtClean="0"/>
                        <a:t>9.9%</a:t>
                      </a:r>
                      <a:endParaRPr lang="en-US" dirty="0"/>
                    </a:p>
                  </a:txBody>
                  <a:tcPr/>
                </a:tc>
                <a:tc>
                  <a:txBody>
                    <a:bodyPr/>
                    <a:lstStyle/>
                    <a:p>
                      <a:r>
                        <a:rPr lang="en-US" dirty="0" smtClean="0"/>
                        <a:t>0.96 [0.68</a:t>
                      </a:r>
                      <a:r>
                        <a:rPr lang="en-US" baseline="0" dirty="0" smtClean="0"/>
                        <a:t> – 1.35]</a:t>
                      </a:r>
                      <a:endParaRPr lang="en-US" dirty="0"/>
                    </a:p>
                  </a:txBody>
                  <a:tcPr/>
                </a:tc>
              </a:tr>
              <a:tr h="370840">
                <a:tc>
                  <a:txBody>
                    <a:bodyPr/>
                    <a:lstStyle/>
                    <a:p>
                      <a:r>
                        <a:rPr lang="en-US" dirty="0" smtClean="0"/>
                        <a:t>Stigmata of Recent Hemorrhage</a:t>
                      </a:r>
                      <a:endParaRPr lang="en-US" dirty="0"/>
                    </a:p>
                  </a:txBody>
                  <a:tcPr>
                    <a:solidFill>
                      <a:srgbClr val="FEB80A"/>
                    </a:solidFill>
                  </a:tcPr>
                </a:tc>
                <a:tc>
                  <a:txBody>
                    <a:bodyPr/>
                    <a:lstStyle/>
                    <a:p>
                      <a:r>
                        <a:rPr lang="en-US" dirty="0" smtClean="0"/>
                        <a:t>46.5%</a:t>
                      </a:r>
                      <a:endParaRPr lang="en-US" dirty="0"/>
                    </a:p>
                  </a:txBody>
                  <a:tcPr>
                    <a:solidFill>
                      <a:srgbClr val="FEB80A"/>
                    </a:solidFill>
                  </a:tcPr>
                </a:tc>
                <a:tc>
                  <a:txBody>
                    <a:bodyPr/>
                    <a:lstStyle/>
                    <a:p>
                      <a:r>
                        <a:rPr lang="en-US" dirty="0" smtClean="0"/>
                        <a:t>37.2%</a:t>
                      </a:r>
                      <a:endParaRPr lang="en-US" dirty="0"/>
                    </a:p>
                  </a:txBody>
                  <a:tcPr>
                    <a:solidFill>
                      <a:srgbClr val="FEB80A"/>
                    </a:solidFill>
                  </a:tcPr>
                </a:tc>
                <a:tc>
                  <a:txBody>
                    <a:bodyPr/>
                    <a:lstStyle/>
                    <a:p>
                      <a:r>
                        <a:rPr lang="en-US" dirty="0" smtClean="0"/>
                        <a:t>0.67 [0.54 – 0.84]</a:t>
                      </a:r>
                      <a:endParaRPr lang="en-US" dirty="0"/>
                    </a:p>
                  </a:txBody>
                  <a:tcPr>
                    <a:solidFill>
                      <a:srgbClr val="FEB80A"/>
                    </a:solidFill>
                  </a:tcPr>
                </a:tc>
              </a:tr>
              <a:tr h="370840">
                <a:tc>
                  <a:txBody>
                    <a:bodyPr/>
                    <a:lstStyle/>
                    <a:p>
                      <a:r>
                        <a:rPr lang="en-US" dirty="0" smtClean="0"/>
                        <a:t>Endoscopy Therapy requirement</a:t>
                      </a:r>
                      <a:endParaRPr lang="en-US" dirty="0"/>
                    </a:p>
                  </a:txBody>
                  <a:tcPr>
                    <a:solidFill>
                      <a:srgbClr val="FEB80A"/>
                    </a:solidFill>
                  </a:tcPr>
                </a:tc>
                <a:tc>
                  <a:txBody>
                    <a:bodyPr/>
                    <a:lstStyle/>
                    <a:p>
                      <a:r>
                        <a:rPr lang="en-US" dirty="0" smtClean="0"/>
                        <a:t>11.7%</a:t>
                      </a:r>
                      <a:endParaRPr lang="en-US" dirty="0"/>
                    </a:p>
                  </a:txBody>
                  <a:tcPr>
                    <a:solidFill>
                      <a:srgbClr val="FEB80A"/>
                    </a:solidFill>
                  </a:tcPr>
                </a:tc>
                <a:tc>
                  <a:txBody>
                    <a:bodyPr/>
                    <a:lstStyle/>
                    <a:p>
                      <a:r>
                        <a:rPr lang="en-US" dirty="0" smtClean="0"/>
                        <a:t>8.6%</a:t>
                      </a:r>
                      <a:endParaRPr lang="en-US" dirty="0"/>
                    </a:p>
                  </a:txBody>
                  <a:tcPr>
                    <a:solidFill>
                      <a:srgbClr val="FEB80A"/>
                    </a:solidFill>
                  </a:tcPr>
                </a:tc>
                <a:tc>
                  <a:txBody>
                    <a:bodyPr/>
                    <a:lstStyle/>
                    <a:p>
                      <a:r>
                        <a:rPr lang="en-US" dirty="0" smtClean="0"/>
                        <a:t>0.68 [0.5 – 0.93]</a:t>
                      </a:r>
                      <a:endParaRPr lang="en-US" dirty="0"/>
                    </a:p>
                  </a:txBody>
                  <a:tcPr>
                    <a:solidFill>
                      <a:srgbClr val="FEB80A"/>
                    </a:solidFill>
                  </a:tcPr>
                </a:tc>
              </a:tr>
            </a:tbl>
          </a:graphicData>
        </a:graphic>
      </p:graphicFrame>
    </p:spTree>
    <p:extLst>
      <p:ext uri="{BB962C8B-B14F-4D97-AF65-F5344CB8AC3E}">
        <p14:creationId xmlns:p14="http://schemas.microsoft.com/office/powerpoint/2010/main" val="477871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654" y="2739518"/>
            <a:ext cx="3841138" cy="3824179"/>
          </a:xfrm>
          <a:prstGeom prst="rect">
            <a:avLst/>
          </a:prstGeom>
        </p:spPr>
      </p:pic>
      <p:sp>
        <p:nvSpPr>
          <p:cNvPr id="5" name="Rectangle 4"/>
          <p:cNvSpPr/>
          <p:nvPr/>
        </p:nvSpPr>
        <p:spPr>
          <a:xfrm>
            <a:off x="334453" y="289680"/>
            <a:ext cx="8401039" cy="2031325"/>
          </a:xfrm>
          <a:prstGeom prst="rect">
            <a:avLst/>
          </a:prstGeom>
        </p:spPr>
        <p:txBody>
          <a:bodyPr wrap="square">
            <a:spAutoFit/>
          </a:bodyPr>
          <a:lstStyle/>
          <a:p>
            <a:r>
              <a:rPr lang="en-US" b="1" u="sng" dirty="0" smtClean="0"/>
              <a:t>Effect </a:t>
            </a:r>
            <a:r>
              <a:rPr lang="en-US" b="1" u="sng" dirty="0"/>
              <a:t>of Intravenous Omeprazole on Recurrent Bleeding after Endoscopic Treatment of Bleeding Peptic Ulcers</a:t>
            </a:r>
          </a:p>
          <a:p>
            <a:r>
              <a:rPr lang="en-US" dirty="0"/>
              <a:t>James Y.W. Lau, M.B., B.S., Joseph J.Y. Sung, M.D., Kenneth K.C. Lee, Ph.D., Man-</a:t>
            </a:r>
            <a:r>
              <a:rPr lang="en-US" dirty="0" err="1"/>
              <a:t>yee</a:t>
            </a:r>
            <a:r>
              <a:rPr lang="en-US" dirty="0"/>
              <a:t> Yung, B.N., Simon K.H. Wong, M.B., Ch.B., Justin C.Y. Wu, M.B., Ch.B., Francis K.L. Chan, M.D., Enders K.W. Ng, M.B., Ch.B., Joyce H.S. You, </a:t>
            </a:r>
            <a:r>
              <a:rPr lang="en-US" dirty="0" err="1"/>
              <a:t>Pharm.D</a:t>
            </a:r>
            <a:r>
              <a:rPr lang="en-US" dirty="0"/>
              <a:t>., C.W. Lee, M.Phil., Angus C.W. Chan, M.B., Ch.B., and S.C. Sydney Chung, M.D.</a:t>
            </a:r>
          </a:p>
          <a:p>
            <a:r>
              <a:rPr lang="da-DK" b="1" dirty="0"/>
              <a:t>N </a:t>
            </a:r>
            <a:r>
              <a:rPr lang="da-DK" b="1" dirty="0" err="1"/>
              <a:t>Engl</a:t>
            </a:r>
            <a:r>
              <a:rPr lang="da-DK" b="1" dirty="0"/>
              <a:t> J Med 2000; 343:310-</a:t>
            </a:r>
            <a:r>
              <a:rPr lang="da-DK" b="1" dirty="0" smtClean="0"/>
              <a:t>316</a:t>
            </a:r>
            <a:endParaRPr lang="en-US" b="1" dirty="0"/>
          </a:p>
        </p:txBody>
      </p:sp>
      <p:sp>
        <p:nvSpPr>
          <p:cNvPr id="6" name="TextBox 5"/>
          <p:cNvSpPr txBox="1"/>
          <p:nvPr/>
        </p:nvSpPr>
        <p:spPr>
          <a:xfrm>
            <a:off x="5033750" y="5086369"/>
            <a:ext cx="3360996" cy="1477328"/>
          </a:xfrm>
          <a:prstGeom prst="rect">
            <a:avLst/>
          </a:prstGeom>
          <a:noFill/>
        </p:spPr>
        <p:txBody>
          <a:bodyPr wrap="square" rtlCol="0">
            <a:spAutoFit/>
          </a:bodyPr>
          <a:lstStyle/>
          <a:p>
            <a:r>
              <a:rPr lang="en-US" b="1" dirty="0" smtClean="0"/>
              <a:t>Conclusion: </a:t>
            </a:r>
            <a:r>
              <a:rPr lang="en-US" dirty="0" smtClean="0"/>
              <a:t>After endoscopic treatment of high-risk ulcers, PPI reduced risk of re-bleeding and decreased need for blood transfusion and hospital stay</a:t>
            </a:r>
            <a:endParaRPr lang="en-US" dirty="0"/>
          </a:p>
        </p:txBody>
      </p:sp>
      <p:sp>
        <p:nvSpPr>
          <p:cNvPr id="7" name="TextBox 6"/>
          <p:cNvSpPr txBox="1"/>
          <p:nvPr/>
        </p:nvSpPr>
        <p:spPr>
          <a:xfrm>
            <a:off x="5033750" y="2739518"/>
            <a:ext cx="3360996" cy="1200329"/>
          </a:xfrm>
          <a:prstGeom prst="rect">
            <a:avLst/>
          </a:prstGeom>
          <a:noFill/>
        </p:spPr>
        <p:txBody>
          <a:bodyPr wrap="square" rtlCol="0">
            <a:spAutoFit/>
          </a:bodyPr>
          <a:lstStyle/>
          <a:p>
            <a:r>
              <a:rPr lang="en-US" b="1" dirty="0" smtClean="0"/>
              <a:t>Regime tested: </a:t>
            </a:r>
            <a:r>
              <a:rPr lang="en-US" dirty="0" smtClean="0"/>
              <a:t>80mg STAT then 8mg/</a:t>
            </a:r>
            <a:r>
              <a:rPr lang="en-US" dirty="0" err="1" smtClean="0"/>
              <a:t>hr</a:t>
            </a:r>
            <a:r>
              <a:rPr lang="en-US" dirty="0" smtClean="0"/>
              <a:t> for 72 hours post endoscopic treatment of high risk ulcers</a:t>
            </a:r>
            <a:endParaRPr lang="en-US" dirty="0"/>
          </a:p>
        </p:txBody>
      </p:sp>
    </p:spTree>
    <p:extLst>
      <p:ext uri="{BB962C8B-B14F-4D97-AF65-F5344CB8AC3E}">
        <p14:creationId xmlns:p14="http://schemas.microsoft.com/office/powerpoint/2010/main" val="362588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305" y="232937"/>
            <a:ext cx="8658048" cy="1754327"/>
          </a:xfrm>
          <a:prstGeom prst="rect">
            <a:avLst/>
          </a:prstGeom>
        </p:spPr>
        <p:txBody>
          <a:bodyPr wrap="square">
            <a:spAutoFit/>
          </a:bodyPr>
          <a:lstStyle/>
          <a:p>
            <a:r>
              <a:rPr lang="ro-RO" dirty="0"/>
              <a:t>Am J Gastroenterol. 2008 </a:t>
            </a:r>
            <a:r>
              <a:rPr lang="ro-RO" b="1" dirty="0"/>
              <a:t>Dec;103(12):3011-8. </a:t>
            </a:r>
            <a:r>
              <a:rPr lang="ro-RO" b="1" dirty="0" smtClean="0"/>
              <a:t>High</a:t>
            </a:r>
            <a:r>
              <a:rPr lang="ro-RO" b="1" dirty="0"/>
              <a:t>- versus low-dose proton pump inhibitors after endoscopic hemostasis in patients with peptic ulcer bleeding: a multicentre, randomized study.</a:t>
            </a:r>
          </a:p>
          <a:p>
            <a:r>
              <a:rPr lang="ro-RO" u="sng" dirty="0">
                <a:hlinkClick r:id="rId2"/>
              </a:rPr>
              <a:t>Andriulli A1, </a:t>
            </a:r>
            <a:r>
              <a:rPr lang="ro-RO" u="sng" dirty="0">
                <a:hlinkClick r:id="rId3"/>
              </a:rPr>
              <a:t>Loperfido S, </a:t>
            </a:r>
            <a:r>
              <a:rPr lang="ro-RO" u="sng" dirty="0">
                <a:hlinkClick r:id="rId4"/>
              </a:rPr>
              <a:t>Focareta R, </a:t>
            </a:r>
            <a:r>
              <a:rPr lang="ro-RO" u="sng" dirty="0">
                <a:hlinkClick r:id="rId5"/>
              </a:rPr>
              <a:t>Leo P, </a:t>
            </a:r>
            <a:r>
              <a:rPr lang="ro-RO" u="sng" dirty="0">
                <a:hlinkClick r:id="rId6"/>
              </a:rPr>
              <a:t>Fornari F, </a:t>
            </a:r>
            <a:r>
              <a:rPr lang="ro-RO" u="sng" dirty="0">
                <a:hlinkClick r:id="rId7"/>
              </a:rPr>
              <a:t>Garripoli A, </a:t>
            </a:r>
            <a:r>
              <a:rPr lang="ro-RO" u="sng" dirty="0">
                <a:hlinkClick r:id="rId8"/>
              </a:rPr>
              <a:t>Tonti P, </a:t>
            </a:r>
            <a:r>
              <a:rPr lang="ro-RO" u="sng" dirty="0">
                <a:hlinkClick r:id="rId9"/>
              </a:rPr>
              <a:t>Peyre S, </a:t>
            </a:r>
            <a:r>
              <a:rPr lang="ro-RO" u="sng" dirty="0">
                <a:hlinkClick r:id="rId10"/>
              </a:rPr>
              <a:t>Spadaccini A, </a:t>
            </a:r>
            <a:r>
              <a:rPr lang="ro-RO" u="sng" dirty="0">
                <a:hlinkClick r:id="rId11"/>
              </a:rPr>
              <a:t>Marmo R, </a:t>
            </a:r>
            <a:r>
              <a:rPr lang="ro-RO" u="sng" dirty="0">
                <a:hlinkClick r:id="rId12"/>
              </a:rPr>
              <a:t>Merla A, </a:t>
            </a:r>
            <a:r>
              <a:rPr lang="ro-RO" u="sng" dirty="0">
                <a:hlinkClick r:id="rId13"/>
              </a:rPr>
              <a:t>Caroli A, </a:t>
            </a:r>
            <a:r>
              <a:rPr lang="ro-RO" u="sng" dirty="0">
                <a:hlinkClick r:id="rId14"/>
              </a:rPr>
              <a:t>Forte GB, </a:t>
            </a:r>
            <a:r>
              <a:rPr lang="ro-RO" u="sng" dirty="0">
                <a:hlinkClick r:id="rId15"/>
              </a:rPr>
              <a:t>Belmonte A, </a:t>
            </a:r>
            <a:r>
              <a:rPr lang="ro-RO" u="sng" dirty="0">
                <a:hlinkClick r:id="rId16"/>
              </a:rPr>
              <a:t>Aragona G, </a:t>
            </a:r>
            <a:r>
              <a:rPr lang="ro-RO" u="sng" dirty="0">
                <a:hlinkClick r:id="rId17"/>
              </a:rPr>
              <a:t>Imperiali G, </a:t>
            </a:r>
            <a:r>
              <a:rPr lang="ro-RO" u="sng" dirty="0">
                <a:hlinkClick r:id="rId18"/>
              </a:rPr>
              <a:t>Forte F, </a:t>
            </a:r>
            <a:r>
              <a:rPr lang="ro-RO" u="sng" dirty="0">
                <a:hlinkClick r:id="rId19"/>
              </a:rPr>
              <a:t>Monica F, </a:t>
            </a:r>
            <a:r>
              <a:rPr lang="ro-RO" u="sng" dirty="0">
                <a:hlinkClick r:id="rId20"/>
              </a:rPr>
              <a:t>Caruso N, </a:t>
            </a:r>
            <a:r>
              <a:rPr lang="ro-RO" u="sng" dirty="0">
                <a:hlinkClick r:id="rId21"/>
              </a:rPr>
              <a:t>Perri F.</a:t>
            </a:r>
            <a:endParaRPr lang="en-US" u="sng" dirty="0"/>
          </a:p>
        </p:txBody>
      </p:sp>
      <p:sp>
        <p:nvSpPr>
          <p:cNvPr id="5" name="TextBox 4"/>
          <p:cNvSpPr txBox="1"/>
          <p:nvPr/>
        </p:nvSpPr>
        <p:spPr>
          <a:xfrm>
            <a:off x="263305" y="2464047"/>
            <a:ext cx="3686252" cy="646331"/>
          </a:xfrm>
          <a:prstGeom prst="rect">
            <a:avLst/>
          </a:prstGeom>
          <a:noFill/>
        </p:spPr>
        <p:txBody>
          <a:bodyPr wrap="square" rtlCol="0">
            <a:spAutoFit/>
          </a:bodyPr>
          <a:lstStyle/>
          <a:p>
            <a:r>
              <a:rPr lang="en-US" dirty="0" smtClean="0"/>
              <a:t>High-dose treatment = 80mg PPI </a:t>
            </a:r>
            <a:r>
              <a:rPr lang="en-US" dirty="0" smtClean="0">
                <a:sym typeface="Wingdings"/>
              </a:rPr>
              <a:t> 8mg/</a:t>
            </a:r>
            <a:r>
              <a:rPr lang="en-US" dirty="0" err="1" smtClean="0">
                <a:sym typeface="Wingdings"/>
              </a:rPr>
              <a:t>hr</a:t>
            </a:r>
            <a:r>
              <a:rPr lang="en-US" dirty="0" smtClean="0">
                <a:sym typeface="Wingdings"/>
              </a:rPr>
              <a:t> 72/24</a:t>
            </a:r>
            <a:endParaRPr lang="en-US" dirty="0"/>
          </a:p>
        </p:txBody>
      </p:sp>
      <p:sp>
        <p:nvSpPr>
          <p:cNvPr id="6" name="TextBox 5"/>
          <p:cNvSpPr txBox="1"/>
          <p:nvPr/>
        </p:nvSpPr>
        <p:spPr>
          <a:xfrm>
            <a:off x="4891871" y="2464047"/>
            <a:ext cx="3686252" cy="369332"/>
          </a:xfrm>
          <a:prstGeom prst="rect">
            <a:avLst/>
          </a:prstGeom>
          <a:noFill/>
        </p:spPr>
        <p:txBody>
          <a:bodyPr wrap="square" rtlCol="0">
            <a:spAutoFit/>
          </a:bodyPr>
          <a:lstStyle/>
          <a:p>
            <a:r>
              <a:rPr lang="en-US" dirty="0" smtClean="0"/>
              <a:t>Standard therapy = 40mg daily for 3/7 </a:t>
            </a:r>
            <a:endParaRPr lang="en-US" dirty="0"/>
          </a:p>
        </p:txBody>
      </p:sp>
      <p:cxnSp>
        <p:nvCxnSpPr>
          <p:cNvPr id="8" name="Straight Arrow Connector 7"/>
          <p:cNvCxnSpPr>
            <a:stCxn id="5" idx="2"/>
          </p:cNvCxnSpPr>
          <p:nvPr/>
        </p:nvCxnSpPr>
        <p:spPr>
          <a:xfrm>
            <a:off x="2106431" y="3110378"/>
            <a:ext cx="2214850" cy="2047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321281" y="3110378"/>
            <a:ext cx="2478153" cy="2047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41776" y="5284355"/>
            <a:ext cx="4557658" cy="369332"/>
          </a:xfrm>
          <a:prstGeom prst="rect">
            <a:avLst/>
          </a:prstGeom>
          <a:noFill/>
        </p:spPr>
        <p:txBody>
          <a:bodyPr wrap="none" rtlCol="0">
            <a:spAutoFit/>
          </a:bodyPr>
          <a:lstStyle/>
          <a:p>
            <a:r>
              <a:rPr lang="en-US" dirty="0" smtClean="0"/>
              <a:t>Only significant difference was 5/7 hospital stay</a:t>
            </a:r>
            <a:endParaRPr lang="en-US" dirty="0"/>
          </a:p>
        </p:txBody>
      </p:sp>
      <p:sp>
        <p:nvSpPr>
          <p:cNvPr id="12" name="TextBox 11"/>
          <p:cNvSpPr txBox="1"/>
          <p:nvPr/>
        </p:nvSpPr>
        <p:spPr>
          <a:xfrm>
            <a:off x="619538" y="6195822"/>
            <a:ext cx="8148384" cy="369332"/>
          </a:xfrm>
          <a:prstGeom prst="rect">
            <a:avLst/>
          </a:prstGeom>
          <a:noFill/>
        </p:spPr>
        <p:txBody>
          <a:bodyPr wrap="none" rtlCol="0">
            <a:spAutoFit/>
          </a:bodyPr>
          <a:lstStyle/>
          <a:p>
            <a:r>
              <a:rPr lang="en-US" b="1" u="sng" dirty="0" smtClean="0"/>
              <a:t>Cochrane 2013: “There is insufficient evidence for concluding superiority, inferiority </a:t>
            </a:r>
            <a:endParaRPr lang="en-US" b="1" u="sng" dirty="0"/>
          </a:p>
        </p:txBody>
      </p:sp>
    </p:spTree>
    <p:extLst>
      <p:ext uri="{BB962C8B-B14F-4D97-AF65-F5344CB8AC3E}">
        <p14:creationId xmlns:p14="http://schemas.microsoft.com/office/powerpoint/2010/main" val="65978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pPr marL="0" indent="0">
              <a:buNone/>
            </a:pPr>
            <a:r>
              <a:rPr lang="en-US" dirty="0" smtClean="0"/>
              <a:t>The next day the patient is fasted and consented for endoscopy. You have changed rotation and are now the gastro resident. Your consultant wants you to accompany the patient and watch the procedure. You have a feeling that he is going to ask you about ulcer morphology and risk of re-bleeding. </a:t>
            </a:r>
          </a:p>
          <a:p>
            <a:pPr marL="0" indent="0">
              <a:buNone/>
            </a:pPr>
            <a:r>
              <a:rPr lang="en-US" dirty="0" smtClean="0"/>
              <a:t>Name some morphological appearances of ulcers that predict re-bleeding rate</a:t>
            </a:r>
            <a:endParaRPr lang="en-US" dirty="0"/>
          </a:p>
        </p:txBody>
      </p:sp>
    </p:spTree>
    <p:extLst>
      <p:ext uri="{BB962C8B-B14F-4D97-AF65-F5344CB8AC3E}">
        <p14:creationId xmlns:p14="http://schemas.microsoft.com/office/powerpoint/2010/main" val="48662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2183589"/>
              </p:ext>
            </p:extLst>
          </p:nvPr>
        </p:nvGraphicFramePr>
        <p:xfrm>
          <a:off x="1524000" y="1397000"/>
          <a:ext cx="6096000" cy="3134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Stigmata</a:t>
                      </a:r>
                      <a:endParaRPr lang="en-US" dirty="0"/>
                    </a:p>
                  </a:txBody>
                  <a:tcPr/>
                </a:tc>
                <a:tc>
                  <a:txBody>
                    <a:bodyPr/>
                    <a:lstStyle/>
                    <a:p>
                      <a:r>
                        <a:rPr lang="en-US" dirty="0" smtClean="0"/>
                        <a:t>Risk of </a:t>
                      </a:r>
                      <a:r>
                        <a:rPr lang="en-US" dirty="0" err="1" smtClean="0"/>
                        <a:t>rebleeding</a:t>
                      </a:r>
                      <a:r>
                        <a:rPr lang="en-US" dirty="0" smtClean="0"/>
                        <a:t> without therapy</a:t>
                      </a:r>
                      <a:endParaRPr lang="en-US" dirty="0"/>
                    </a:p>
                  </a:txBody>
                  <a:tcPr/>
                </a:tc>
              </a:tr>
              <a:tr h="370840">
                <a:tc>
                  <a:txBody>
                    <a:bodyPr/>
                    <a:lstStyle/>
                    <a:p>
                      <a:r>
                        <a:rPr lang="en-US" dirty="0" smtClean="0"/>
                        <a:t>Active arterial (spurting) bleeding</a:t>
                      </a:r>
                      <a:endParaRPr lang="en-US" dirty="0"/>
                    </a:p>
                  </a:txBody>
                  <a:tcPr/>
                </a:tc>
                <a:tc>
                  <a:txBody>
                    <a:bodyPr/>
                    <a:lstStyle/>
                    <a:p>
                      <a:r>
                        <a:rPr lang="en-US" dirty="0" smtClean="0"/>
                        <a:t>100%</a:t>
                      </a:r>
                      <a:endParaRPr lang="en-US" dirty="0"/>
                    </a:p>
                  </a:txBody>
                  <a:tcPr/>
                </a:tc>
              </a:tr>
              <a:tr h="370840">
                <a:tc>
                  <a:txBody>
                    <a:bodyPr/>
                    <a:lstStyle/>
                    <a:p>
                      <a:r>
                        <a:rPr lang="en-US" dirty="0" smtClean="0"/>
                        <a:t>Non-bleeding visible</a:t>
                      </a:r>
                      <a:r>
                        <a:rPr lang="en-US" baseline="0" dirty="0" smtClean="0"/>
                        <a:t> vessel</a:t>
                      </a:r>
                      <a:endParaRPr lang="en-US" dirty="0"/>
                    </a:p>
                  </a:txBody>
                  <a:tcPr/>
                </a:tc>
                <a:tc>
                  <a:txBody>
                    <a:bodyPr/>
                    <a:lstStyle/>
                    <a:p>
                      <a:r>
                        <a:rPr lang="en-US" dirty="0" smtClean="0"/>
                        <a:t>50%</a:t>
                      </a:r>
                      <a:endParaRPr lang="en-US" dirty="0"/>
                    </a:p>
                  </a:txBody>
                  <a:tcPr/>
                </a:tc>
              </a:tr>
              <a:tr h="370840">
                <a:tc>
                  <a:txBody>
                    <a:bodyPr/>
                    <a:lstStyle/>
                    <a:p>
                      <a:r>
                        <a:rPr lang="en-US" dirty="0" smtClean="0"/>
                        <a:t>Non-bleeding </a:t>
                      </a:r>
                      <a:r>
                        <a:rPr lang="en-US" dirty="0" err="1" smtClean="0"/>
                        <a:t>adherant</a:t>
                      </a:r>
                      <a:r>
                        <a:rPr lang="en-US" dirty="0" smtClean="0"/>
                        <a:t> clot</a:t>
                      </a:r>
                      <a:endParaRPr lang="en-US" dirty="0"/>
                    </a:p>
                  </a:txBody>
                  <a:tcPr/>
                </a:tc>
                <a:tc>
                  <a:txBody>
                    <a:bodyPr/>
                    <a:lstStyle/>
                    <a:p>
                      <a:r>
                        <a:rPr lang="en-US" dirty="0" smtClean="0"/>
                        <a:t>30 – 35%</a:t>
                      </a:r>
                      <a:endParaRPr lang="en-US" dirty="0"/>
                    </a:p>
                  </a:txBody>
                  <a:tcPr/>
                </a:tc>
              </a:tr>
              <a:tr h="370840">
                <a:tc>
                  <a:txBody>
                    <a:bodyPr/>
                    <a:lstStyle/>
                    <a:p>
                      <a:r>
                        <a:rPr lang="en-US" dirty="0" smtClean="0"/>
                        <a:t>Ulcer oozing</a:t>
                      </a:r>
                      <a:endParaRPr lang="en-US" dirty="0"/>
                    </a:p>
                  </a:txBody>
                  <a:tcPr/>
                </a:tc>
                <a:tc>
                  <a:txBody>
                    <a:bodyPr/>
                    <a:lstStyle/>
                    <a:p>
                      <a:r>
                        <a:rPr lang="en-US" dirty="0" smtClean="0"/>
                        <a:t>10 – 27%</a:t>
                      </a:r>
                      <a:endParaRPr lang="en-US" dirty="0"/>
                    </a:p>
                  </a:txBody>
                  <a:tcPr/>
                </a:tc>
              </a:tr>
              <a:tr h="370840">
                <a:tc>
                  <a:txBody>
                    <a:bodyPr/>
                    <a:lstStyle/>
                    <a:p>
                      <a:r>
                        <a:rPr lang="en-US" dirty="0" smtClean="0"/>
                        <a:t>Flat spot</a:t>
                      </a:r>
                      <a:endParaRPr lang="en-US" dirty="0"/>
                    </a:p>
                  </a:txBody>
                  <a:tcPr/>
                </a:tc>
                <a:tc>
                  <a:txBody>
                    <a:bodyPr/>
                    <a:lstStyle/>
                    <a:p>
                      <a:r>
                        <a:rPr lang="en-US" dirty="0" smtClean="0"/>
                        <a:t>&lt;8%</a:t>
                      </a:r>
                      <a:endParaRPr lang="en-US" dirty="0"/>
                    </a:p>
                  </a:txBody>
                  <a:tcPr/>
                </a:tc>
              </a:tr>
              <a:tr h="370840">
                <a:tc>
                  <a:txBody>
                    <a:bodyPr/>
                    <a:lstStyle/>
                    <a:p>
                      <a:r>
                        <a:rPr lang="en-US" dirty="0" smtClean="0"/>
                        <a:t>Clean-based ulcers</a:t>
                      </a:r>
                      <a:endParaRPr lang="en-US" dirty="0"/>
                    </a:p>
                  </a:txBody>
                  <a:tcPr/>
                </a:tc>
                <a:tc>
                  <a:txBody>
                    <a:bodyPr/>
                    <a:lstStyle/>
                    <a:p>
                      <a:r>
                        <a:rPr lang="en-US" dirty="0" smtClean="0"/>
                        <a:t>&lt;3%</a:t>
                      </a:r>
                      <a:endParaRPr lang="en-US" dirty="0"/>
                    </a:p>
                  </a:txBody>
                  <a:tcPr/>
                </a:tc>
              </a:tr>
            </a:tbl>
          </a:graphicData>
        </a:graphic>
      </p:graphicFrame>
      <p:cxnSp>
        <p:nvCxnSpPr>
          <p:cNvPr id="6" name="Straight Connector 5"/>
          <p:cNvCxnSpPr/>
          <p:nvPr/>
        </p:nvCxnSpPr>
        <p:spPr>
          <a:xfrm flipH="1">
            <a:off x="387212" y="3779451"/>
            <a:ext cx="1006749" cy="0"/>
          </a:xfrm>
          <a:prstGeom prst="line">
            <a:avLst/>
          </a:prstGeom>
          <a:ln>
            <a:solidFill>
              <a:srgbClr val="3891A7"/>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51865" y="3779451"/>
            <a:ext cx="0" cy="751909"/>
          </a:xfrm>
          <a:prstGeom prst="straightConnector1">
            <a:avLst/>
          </a:prstGeom>
          <a:ln>
            <a:solidFill>
              <a:srgbClr val="3891A7"/>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8177908" y="1982663"/>
            <a:ext cx="30978" cy="1796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7643555" y="3823424"/>
            <a:ext cx="1006749"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294343" y="2896547"/>
            <a:ext cx="448410" cy="369332"/>
          </a:xfrm>
          <a:prstGeom prst="rect">
            <a:avLst/>
          </a:prstGeom>
          <a:noFill/>
        </p:spPr>
        <p:txBody>
          <a:bodyPr wrap="none" rtlCol="0">
            <a:spAutoFit/>
          </a:bodyPr>
          <a:lstStyle/>
          <a:p>
            <a:r>
              <a:rPr lang="en-US" b="1" dirty="0" smtClean="0"/>
              <a:t>Rx</a:t>
            </a:r>
            <a:endParaRPr lang="en-US" b="1" dirty="0"/>
          </a:p>
        </p:txBody>
      </p:sp>
    </p:spTree>
    <p:extLst>
      <p:ext uri="{BB962C8B-B14F-4D97-AF65-F5344CB8AC3E}">
        <p14:creationId xmlns:p14="http://schemas.microsoft.com/office/powerpoint/2010/main" val="28404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Endoscopic treatment available</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Inj</a:t>
            </a:r>
            <a:r>
              <a:rPr lang="en-US" dirty="0" smtClean="0"/>
              <a:t> 1:10000 adrenaline</a:t>
            </a:r>
          </a:p>
          <a:p>
            <a:pPr lvl="1"/>
            <a:r>
              <a:rPr lang="en-US" dirty="0" smtClean="0"/>
              <a:t>Not used by itself as effect wears out</a:t>
            </a:r>
          </a:p>
          <a:p>
            <a:r>
              <a:rPr lang="en-US" dirty="0" smtClean="0"/>
              <a:t>Coagulation therapy</a:t>
            </a:r>
          </a:p>
          <a:p>
            <a:pPr lvl="1"/>
            <a:r>
              <a:rPr lang="en-US" dirty="0" smtClean="0"/>
              <a:t>Heat therapy or </a:t>
            </a:r>
            <a:r>
              <a:rPr lang="en-US" dirty="0" err="1" smtClean="0"/>
              <a:t>electrocautery</a:t>
            </a:r>
            <a:endParaRPr lang="en-US" dirty="0" smtClean="0"/>
          </a:p>
          <a:p>
            <a:r>
              <a:rPr lang="en-US" dirty="0" smtClean="0"/>
              <a:t>Endoscopic clip</a:t>
            </a:r>
          </a:p>
          <a:p>
            <a:pPr lvl="1"/>
            <a:r>
              <a:rPr lang="en-US" dirty="0" smtClean="0"/>
              <a:t>Useful for brisk bleeders – small arteries and arterioles</a:t>
            </a:r>
          </a:p>
          <a:p>
            <a:pPr lvl="1"/>
            <a:r>
              <a:rPr lang="en-US" dirty="0" smtClean="0"/>
              <a:t>Usually need multiple clips on the arterioles, average 3-4</a:t>
            </a:r>
          </a:p>
          <a:p>
            <a:r>
              <a:rPr lang="en-US" dirty="0" smtClean="0"/>
              <a:t>Combination therapy</a:t>
            </a:r>
          </a:p>
          <a:p>
            <a:pPr lvl="1"/>
            <a:r>
              <a:rPr lang="en-US" dirty="0" smtClean="0"/>
              <a:t>Adrenaline + others</a:t>
            </a:r>
          </a:p>
          <a:p>
            <a:r>
              <a:rPr lang="en-US" dirty="0" smtClean="0"/>
              <a:t>If clot found in ulcer, remove clot first then treat the ulcer</a:t>
            </a:r>
            <a:endParaRPr lang="en-US" dirty="0"/>
          </a:p>
        </p:txBody>
      </p:sp>
    </p:spTree>
    <p:extLst>
      <p:ext uri="{BB962C8B-B14F-4D97-AF65-F5344CB8AC3E}">
        <p14:creationId xmlns:p14="http://schemas.microsoft.com/office/powerpoint/2010/main" val="2865750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 52yo female patient presents with massive UGIB. Her </a:t>
            </a:r>
            <a:r>
              <a:rPr lang="en-US" dirty="0" err="1" smtClean="0"/>
              <a:t>Hb</a:t>
            </a:r>
            <a:r>
              <a:rPr lang="en-US" dirty="0" smtClean="0"/>
              <a:t> is 68, she is tachycardic and hypotensive. She immediately receives volume resuscitation and blood products. Her history is significant for alcoholic liver disease and Hepatitis C. She is Childs – Pugh B cirrhosis. Her previous admission was complicated by </a:t>
            </a:r>
            <a:r>
              <a:rPr lang="en-US" dirty="0" err="1" smtClean="0"/>
              <a:t>hypervolemic</a:t>
            </a:r>
            <a:r>
              <a:rPr lang="en-US" dirty="0" smtClean="0"/>
              <a:t> hyponatreamia and ascites. Her serum albumin to ascites gradient was 16 giving further evidence to portal hypertension. Her screening </a:t>
            </a:r>
            <a:r>
              <a:rPr lang="en-US" dirty="0" err="1" smtClean="0"/>
              <a:t>gastroscope</a:t>
            </a:r>
            <a:r>
              <a:rPr lang="en-US" dirty="0" smtClean="0"/>
              <a:t> showed evidence of hypertensive portal </a:t>
            </a:r>
            <a:r>
              <a:rPr lang="en-US" dirty="0" err="1" smtClean="0"/>
              <a:t>gastropathy</a:t>
            </a:r>
            <a:r>
              <a:rPr lang="en-US" dirty="0" smtClean="0"/>
              <a:t>. She is on spironolactone 200mg daily and </a:t>
            </a:r>
            <a:r>
              <a:rPr lang="en-US" dirty="0" err="1" smtClean="0"/>
              <a:t>frusemide</a:t>
            </a:r>
            <a:r>
              <a:rPr lang="en-US" dirty="0" smtClean="0"/>
              <a:t> 80mg daily.</a:t>
            </a:r>
            <a:endParaRPr lang="en-US" dirty="0"/>
          </a:p>
        </p:txBody>
      </p:sp>
    </p:spTree>
    <p:extLst>
      <p:ext uri="{BB962C8B-B14F-4D97-AF65-F5344CB8AC3E}">
        <p14:creationId xmlns:p14="http://schemas.microsoft.com/office/powerpoint/2010/main" val="85783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0" indent="0">
              <a:buNone/>
            </a:pPr>
            <a:r>
              <a:rPr lang="en-US" dirty="0" smtClean="0"/>
              <a:t>What is the mechanism of her </a:t>
            </a:r>
            <a:r>
              <a:rPr lang="en-US" dirty="0" err="1" smtClean="0"/>
              <a:t>hyponatraemia</a:t>
            </a:r>
            <a:r>
              <a:rPr lang="en-US" dirty="0" smtClean="0"/>
              <a:t>?</a:t>
            </a:r>
          </a:p>
          <a:p>
            <a:pPr marL="0" indent="0">
              <a:buNone/>
            </a:pPr>
            <a:r>
              <a:rPr lang="en-US" dirty="0" smtClean="0"/>
              <a:t>What is the treatment for </a:t>
            </a:r>
            <a:r>
              <a:rPr lang="en-US" dirty="0" err="1" smtClean="0"/>
              <a:t>hyponatraemia</a:t>
            </a:r>
            <a:r>
              <a:rPr lang="en-US" dirty="0" smtClean="0"/>
              <a:t> in this patient?</a:t>
            </a:r>
            <a:endParaRPr lang="en-US" dirty="0"/>
          </a:p>
        </p:txBody>
      </p:sp>
    </p:spTree>
    <p:extLst>
      <p:ext uri="{BB962C8B-B14F-4D97-AF65-F5344CB8AC3E}">
        <p14:creationId xmlns:p14="http://schemas.microsoft.com/office/powerpoint/2010/main" val="953075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1420" y="526586"/>
            <a:ext cx="6711224" cy="5900472"/>
          </a:xfrm>
          <a:prstGeom prst="rect">
            <a:avLst/>
          </a:prstGeom>
        </p:spPr>
      </p:pic>
    </p:spTree>
    <p:extLst>
      <p:ext uri="{BB962C8B-B14F-4D97-AF65-F5344CB8AC3E}">
        <p14:creationId xmlns:p14="http://schemas.microsoft.com/office/powerpoint/2010/main" val="427225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a:t>
            </a:r>
            <a:r>
              <a:rPr lang="en-US" dirty="0" err="1" smtClean="0"/>
              <a:t>hyponatraemia</a:t>
            </a:r>
            <a:endParaRPr lang="en-US" dirty="0"/>
          </a:p>
        </p:txBody>
      </p:sp>
      <p:sp>
        <p:nvSpPr>
          <p:cNvPr id="3" name="Content Placeholder 2"/>
          <p:cNvSpPr>
            <a:spLocks noGrp="1"/>
          </p:cNvSpPr>
          <p:nvPr>
            <p:ph idx="1"/>
          </p:nvPr>
        </p:nvSpPr>
        <p:spPr/>
        <p:txBody>
          <a:bodyPr>
            <a:normAutofit lnSpcReduction="10000"/>
          </a:bodyPr>
          <a:lstStyle/>
          <a:p>
            <a:r>
              <a:rPr lang="en-US" dirty="0" smtClean="0"/>
              <a:t>Independent predictor of prognosis</a:t>
            </a:r>
          </a:p>
          <a:p>
            <a:pPr lvl="1"/>
            <a:r>
              <a:rPr lang="en-US" dirty="0" smtClean="0"/>
              <a:t>Some believe of the utility of MELD-Na score</a:t>
            </a:r>
          </a:p>
          <a:p>
            <a:pPr lvl="1"/>
            <a:r>
              <a:rPr lang="en-US" dirty="0" smtClean="0"/>
              <a:t>Associated with refractory ascites, </a:t>
            </a:r>
            <a:r>
              <a:rPr lang="en-US" dirty="0" err="1" smtClean="0"/>
              <a:t>spontaenous</a:t>
            </a:r>
            <a:r>
              <a:rPr lang="en-US" dirty="0" smtClean="0"/>
              <a:t> bacterial peritonitis and hepatic encephalopathy</a:t>
            </a:r>
          </a:p>
          <a:p>
            <a:pPr lvl="1"/>
            <a:r>
              <a:rPr lang="en-US" dirty="0" smtClean="0"/>
              <a:t>Study in 2006 showed that in 997 cirrhotic patients, prevalence of [Na] &lt; 130mM = 21.6%</a:t>
            </a:r>
          </a:p>
          <a:p>
            <a:pPr lvl="2"/>
            <a:r>
              <a:rPr lang="en-US" dirty="0" smtClean="0"/>
              <a:t>Hepatic encephalopathy OR 3.4 [2.35 – 4.92]</a:t>
            </a:r>
          </a:p>
          <a:p>
            <a:pPr lvl="3"/>
            <a:r>
              <a:rPr lang="en-US" dirty="0" smtClean="0"/>
              <a:t>Correlated with decreased level of brain </a:t>
            </a:r>
            <a:r>
              <a:rPr lang="en-US" dirty="0" err="1" smtClean="0"/>
              <a:t>osmolyte</a:t>
            </a:r>
            <a:r>
              <a:rPr lang="en-US" dirty="0" smtClean="0"/>
              <a:t> </a:t>
            </a:r>
            <a:r>
              <a:rPr lang="en-US" dirty="0" err="1" smtClean="0"/>
              <a:t>myo</a:t>
            </a:r>
            <a:r>
              <a:rPr lang="en-US" dirty="0" smtClean="0"/>
              <a:t>-inositol and increased astrocyte swelling</a:t>
            </a:r>
          </a:p>
          <a:p>
            <a:pPr lvl="2"/>
            <a:r>
              <a:rPr lang="en-US" dirty="0" smtClean="0"/>
              <a:t>Hepatorenal syndrome OR 3.45 [2.04 – 5.84]</a:t>
            </a:r>
          </a:p>
          <a:p>
            <a:pPr lvl="2"/>
            <a:r>
              <a:rPr lang="en-US" dirty="0" smtClean="0"/>
              <a:t>SBP OR 2.36 [1.4 – 3.93]</a:t>
            </a:r>
            <a:endParaRPr lang="en-US" dirty="0"/>
          </a:p>
        </p:txBody>
      </p:sp>
    </p:spTree>
    <p:extLst>
      <p:ext uri="{BB962C8B-B14F-4D97-AF65-F5344CB8AC3E}">
        <p14:creationId xmlns:p14="http://schemas.microsoft.com/office/powerpoint/2010/main" val="738312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What is the major cause of acute upper gastrointestinal bleeding?</a:t>
            </a:r>
          </a:p>
          <a:p>
            <a:pPr marL="457200" indent="-457200">
              <a:buAutoNum type="alphaLcParenBoth"/>
            </a:pPr>
            <a:r>
              <a:rPr lang="en-US" dirty="0" smtClean="0"/>
              <a:t>Gastroduodenal erosions</a:t>
            </a:r>
          </a:p>
          <a:p>
            <a:pPr marL="457200" indent="-457200">
              <a:buAutoNum type="alphaLcParenBoth"/>
            </a:pPr>
            <a:r>
              <a:rPr lang="en-US" dirty="0" smtClean="0"/>
              <a:t>Oesophageal ulcers</a:t>
            </a:r>
          </a:p>
          <a:p>
            <a:pPr marL="457200" indent="-457200">
              <a:buAutoNum type="alphaLcParenBoth"/>
            </a:pPr>
            <a:r>
              <a:rPr lang="en-US" dirty="0" smtClean="0"/>
              <a:t>Mallory </a:t>
            </a:r>
            <a:r>
              <a:rPr lang="en-US" dirty="0" err="1" smtClean="0"/>
              <a:t>weiss</a:t>
            </a:r>
            <a:r>
              <a:rPr lang="en-US" dirty="0" smtClean="0"/>
              <a:t> tears</a:t>
            </a:r>
          </a:p>
          <a:p>
            <a:pPr marL="457200" indent="-457200">
              <a:buAutoNum type="alphaLcParenBoth"/>
            </a:pPr>
            <a:r>
              <a:rPr lang="en-US" dirty="0" smtClean="0"/>
              <a:t>Variceal hemorrhages</a:t>
            </a:r>
          </a:p>
          <a:p>
            <a:pPr marL="457200" indent="-457200">
              <a:buAutoNum type="alphaLcParenBoth"/>
            </a:pPr>
            <a:r>
              <a:rPr lang="en-US" dirty="0" smtClean="0"/>
              <a:t>Vascular malformations</a:t>
            </a:r>
          </a:p>
          <a:p>
            <a:pPr marL="457200" indent="-457200">
              <a:buAutoNum type="alphaLcParenBoth"/>
            </a:pPr>
            <a:r>
              <a:rPr lang="en-US" dirty="0" smtClean="0"/>
              <a:t>Peptic ulcers</a:t>
            </a:r>
            <a:endParaRPr lang="en-US" dirty="0"/>
          </a:p>
        </p:txBody>
      </p:sp>
    </p:spTree>
    <p:extLst>
      <p:ext uri="{BB962C8B-B14F-4D97-AF65-F5344CB8AC3E}">
        <p14:creationId xmlns:p14="http://schemas.microsoft.com/office/powerpoint/2010/main" val="29603741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1759" y="594659"/>
            <a:ext cx="6788216" cy="5755704"/>
          </a:xfrm>
          <a:prstGeom prst="rect">
            <a:avLst/>
          </a:prstGeom>
        </p:spPr>
      </p:pic>
    </p:spTree>
    <p:extLst>
      <p:ext uri="{BB962C8B-B14F-4D97-AF65-F5344CB8AC3E}">
        <p14:creationId xmlns:p14="http://schemas.microsoft.com/office/powerpoint/2010/main" val="2383580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for V2 receptor antagonists (</a:t>
            </a:r>
            <a:r>
              <a:rPr lang="en-US" dirty="0" err="1" smtClean="0"/>
              <a:t>vaptans</a:t>
            </a:r>
            <a:r>
              <a:rPr lang="en-US" dirty="0" smtClean="0"/>
              <a:t>)?</a:t>
            </a:r>
            <a:endParaRPr lang="en-US" dirty="0"/>
          </a:p>
        </p:txBody>
      </p:sp>
      <p:sp>
        <p:nvSpPr>
          <p:cNvPr id="3" name="Content Placeholder 2"/>
          <p:cNvSpPr>
            <a:spLocks noGrp="1"/>
          </p:cNvSpPr>
          <p:nvPr>
            <p:ph idx="1"/>
          </p:nvPr>
        </p:nvSpPr>
        <p:spPr>
          <a:xfrm>
            <a:off x="914400" y="1986018"/>
            <a:ext cx="7313613" cy="4056062"/>
          </a:xfrm>
        </p:spPr>
        <p:txBody>
          <a:bodyPr>
            <a:normAutofit fontScale="70000" lnSpcReduction="20000"/>
          </a:bodyPr>
          <a:lstStyle/>
          <a:p>
            <a:r>
              <a:rPr lang="en-US" b="1" u="sng" dirty="0" smtClean="0"/>
              <a:t>SALT1 and SALT2 trials</a:t>
            </a:r>
          </a:p>
          <a:p>
            <a:pPr lvl="1"/>
            <a:r>
              <a:rPr lang="en-US" dirty="0" err="1" smtClean="0"/>
              <a:t>Tolvaptan</a:t>
            </a:r>
            <a:r>
              <a:rPr lang="en-US" dirty="0" smtClean="0"/>
              <a:t> </a:t>
            </a:r>
            <a:r>
              <a:rPr lang="en-US" dirty="0" err="1" smtClean="0"/>
              <a:t>trialled</a:t>
            </a:r>
            <a:endParaRPr lang="en-US" dirty="0" smtClean="0"/>
          </a:p>
          <a:p>
            <a:pPr lvl="1"/>
            <a:r>
              <a:rPr lang="en-US" dirty="0" smtClean="0"/>
              <a:t>Significant improvement and </a:t>
            </a:r>
            <a:r>
              <a:rPr lang="en-US" dirty="0" err="1" smtClean="0"/>
              <a:t>normalisation</a:t>
            </a:r>
            <a:r>
              <a:rPr lang="en-US" dirty="0" smtClean="0"/>
              <a:t> of [Na] p = 0.001</a:t>
            </a:r>
          </a:p>
          <a:p>
            <a:pPr lvl="1"/>
            <a:r>
              <a:rPr lang="en-US" dirty="0" smtClean="0"/>
              <a:t>Subgroup analysis showed significant increase in free water clearance associated with weight loss and </a:t>
            </a:r>
            <a:r>
              <a:rPr lang="en-US" dirty="0" err="1" smtClean="0"/>
              <a:t>normalisation</a:t>
            </a:r>
            <a:r>
              <a:rPr lang="en-US" dirty="0" smtClean="0"/>
              <a:t> of [Na] &gt;135</a:t>
            </a:r>
          </a:p>
          <a:p>
            <a:pPr lvl="1"/>
            <a:r>
              <a:rPr lang="en-US" dirty="0" smtClean="0"/>
              <a:t>Secondary analysis </a:t>
            </a:r>
            <a:r>
              <a:rPr lang="en-US" dirty="0" smtClean="0">
                <a:sym typeface="Wingdings"/>
              </a:rPr>
              <a:t> improvement in health related quality of life scores in group Rx with </a:t>
            </a:r>
            <a:r>
              <a:rPr lang="en-US" dirty="0" err="1" smtClean="0">
                <a:sym typeface="Wingdings"/>
              </a:rPr>
              <a:t>tolvaptan</a:t>
            </a:r>
            <a:endParaRPr lang="en-US" dirty="0" smtClean="0">
              <a:sym typeface="Wingdings"/>
            </a:endParaRPr>
          </a:p>
          <a:p>
            <a:pPr lvl="1"/>
            <a:r>
              <a:rPr lang="en-US" dirty="0" err="1" smtClean="0">
                <a:sym typeface="Wingdings"/>
              </a:rPr>
              <a:t>Hyponatraemia</a:t>
            </a:r>
            <a:r>
              <a:rPr lang="en-US" dirty="0" smtClean="0">
                <a:sym typeface="Wingdings"/>
              </a:rPr>
              <a:t> reliably recurs after discontinuation of treatment</a:t>
            </a:r>
          </a:p>
          <a:p>
            <a:pPr lvl="1"/>
            <a:r>
              <a:rPr lang="en-US" dirty="0" smtClean="0">
                <a:sym typeface="Wingdings"/>
              </a:rPr>
              <a:t>Another large multi-</a:t>
            </a:r>
            <a:r>
              <a:rPr lang="en-US" dirty="0" err="1" smtClean="0">
                <a:sym typeface="Wingdings"/>
              </a:rPr>
              <a:t>centre</a:t>
            </a:r>
            <a:r>
              <a:rPr lang="en-US" dirty="0" smtClean="0">
                <a:sym typeface="Wingdings"/>
              </a:rPr>
              <a:t> trial showed that there was a significant elevation of liver enzymes</a:t>
            </a:r>
          </a:p>
          <a:p>
            <a:r>
              <a:rPr lang="en-US" b="1" u="sng" dirty="0" smtClean="0">
                <a:sym typeface="Wingdings"/>
              </a:rPr>
              <a:t>Other trials – </a:t>
            </a:r>
            <a:r>
              <a:rPr lang="en-US" b="1" u="sng" dirty="0" err="1" smtClean="0">
                <a:sym typeface="Wingdings"/>
              </a:rPr>
              <a:t>Metanalysis</a:t>
            </a:r>
            <a:r>
              <a:rPr lang="en-US" b="1" u="sng" dirty="0">
                <a:sym typeface="Wingdings"/>
              </a:rPr>
              <a:t> </a:t>
            </a:r>
            <a:r>
              <a:rPr lang="en-US" b="1" u="sng" dirty="0" smtClean="0">
                <a:sym typeface="Wingdings"/>
              </a:rPr>
              <a:t>(2012): total of 2266 patients with studies on </a:t>
            </a:r>
            <a:r>
              <a:rPr lang="en-US" b="1" u="sng" dirty="0" err="1" smtClean="0">
                <a:sym typeface="Wingdings"/>
              </a:rPr>
              <a:t>tolvaptan</a:t>
            </a:r>
            <a:r>
              <a:rPr lang="en-US" b="1" u="sng" dirty="0" smtClean="0">
                <a:sym typeface="Wingdings"/>
              </a:rPr>
              <a:t>, </a:t>
            </a:r>
            <a:r>
              <a:rPr lang="en-US" b="1" u="sng" dirty="0" err="1" smtClean="0">
                <a:sym typeface="Wingdings"/>
              </a:rPr>
              <a:t>satavaptan</a:t>
            </a:r>
            <a:r>
              <a:rPr lang="en-US" b="1" u="sng" dirty="0" smtClean="0">
                <a:sym typeface="Wingdings"/>
              </a:rPr>
              <a:t> and </a:t>
            </a:r>
            <a:r>
              <a:rPr lang="en-US" b="1" u="sng" dirty="0" err="1" smtClean="0">
                <a:sym typeface="Wingdings"/>
              </a:rPr>
              <a:t>lixivaptan</a:t>
            </a:r>
            <a:r>
              <a:rPr lang="en-US" b="1" u="sng" dirty="0" smtClean="0">
                <a:sym typeface="Wingdings"/>
              </a:rPr>
              <a:t>. </a:t>
            </a:r>
          </a:p>
          <a:p>
            <a:pPr lvl="1"/>
            <a:r>
              <a:rPr lang="en-US" dirty="0" smtClean="0">
                <a:sym typeface="Wingdings"/>
              </a:rPr>
              <a:t>No difference in mortality, </a:t>
            </a:r>
            <a:r>
              <a:rPr lang="en-US" dirty="0" err="1" smtClean="0">
                <a:sym typeface="Wingdings"/>
              </a:rPr>
              <a:t>variceal</a:t>
            </a:r>
            <a:r>
              <a:rPr lang="en-US" dirty="0" smtClean="0">
                <a:sym typeface="Wingdings"/>
              </a:rPr>
              <a:t> bleeding, hepatic encephalopathy, SBP, hepatorenal syndrome or renal failure</a:t>
            </a:r>
          </a:p>
          <a:p>
            <a:pPr lvl="1"/>
            <a:r>
              <a:rPr lang="en-US" dirty="0" smtClean="0">
                <a:sym typeface="Wingdings"/>
              </a:rPr>
              <a:t>Increased serum sodium levels, reduced weight and time to first </a:t>
            </a:r>
            <a:r>
              <a:rPr lang="en-US" dirty="0" err="1" smtClean="0">
                <a:sym typeface="Wingdings"/>
              </a:rPr>
              <a:t>paracentecis</a:t>
            </a:r>
            <a:endParaRPr lang="en-US" dirty="0" smtClean="0">
              <a:sym typeface="Wingdings"/>
            </a:endParaRPr>
          </a:p>
          <a:p>
            <a:pPr lvl="1"/>
            <a:r>
              <a:rPr lang="en-US" dirty="0" smtClean="0">
                <a:sym typeface="Wingdings"/>
              </a:rPr>
              <a:t>Increased thirst and increased urine output</a:t>
            </a:r>
          </a:p>
          <a:p>
            <a:pPr lvl="1"/>
            <a:endParaRPr lang="en-US" dirty="0"/>
          </a:p>
        </p:txBody>
      </p:sp>
    </p:spTree>
    <p:extLst>
      <p:ext uri="{BB962C8B-B14F-4D97-AF65-F5344CB8AC3E}">
        <p14:creationId xmlns:p14="http://schemas.microsoft.com/office/powerpoint/2010/main" val="2758021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continued	</a:t>
            </a:r>
            <a:endParaRPr lang="en-US" dirty="0"/>
          </a:p>
        </p:txBody>
      </p:sp>
      <p:sp>
        <p:nvSpPr>
          <p:cNvPr id="3" name="Content Placeholder 2"/>
          <p:cNvSpPr>
            <a:spLocks noGrp="1"/>
          </p:cNvSpPr>
          <p:nvPr>
            <p:ph idx="1"/>
          </p:nvPr>
        </p:nvSpPr>
        <p:spPr/>
        <p:txBody>
          <a:bodyPr/>
          <a:lstStyle/>
          <a:p>
            <a:pPr marL="0" indent="0">
              <a:buNone/>
            </a:pPr>
            <a:r>
              <a:rPr lang="en-US" dirty="0" smtClean="0"/>
              <a:t>The emergency physician rings the consultant gastroenterologist and advices that this patient is a likely </a:t>
            </a:r>
            <a:r>
              <a:rPr lang="en-US" dirty="0" err="1" smtClean="0"/>
              <a:t>variceal</a:t>
            </a:r>
            <a:r>
              <a:rPr lang="en-US" dirty="0" smtClean="0"/>
              <a:t> bleeder and remains hypotensive despite fluid therapy and blood products. The ED doc and gastro doc debate the use of medical therapy prior to endoscopy, although they both agree that early endoscopy is important</a:t>
            </a:r>
          </a:p>
          <a:p>
            <a:pPr marL="0" indent="0">
              <a:buNone/>
            </a:pPr>
            <a:r>
              <a:rPr lang="en-US" dirty="0" smtClean="0"/>
              <a:t>What initial medical therapy would we consider in a patient with a suspected </a:t>
            </a:r>
            <a:r>
              <a:rPr lang="en-US" dirty="0" err="1" smtClean="0"/>
              <a:t>variceal</a:t>
            </a:r>
            <a:r>
              <a:rPr lang="en-US" dirty="0" smtClean="0"/>
              <a:t> bleed?</a:t>
            </a:r>
            <a:endParaRPr lang="en-US" dirty="0"/>
          </a:p>
        </p:txBody>
      </p:sp>
    </p:spTree>
    <p:extLst>
      <p:ext uri="{BB962C8B-B14F-4D97-AF65-F5344CB8AC3E}">
        <p14:creationId xmlns:p14="http://schemas.microsoft.com/office/powerpoint/2010/main" val="717757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therapy with </a:t>
            </a:r>
            <a:r>
              <a:rPr lang="en-US" dirty="0" err="1" smtClean="0"/>
              <a:t>octreotide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Somatostatin analogue, thought to decrease portal pressure</a:t>
            </a:r>
          </a:p>
          <a:p>
            <a:r>
              <a:rPr lang="en-US" dirty="0" smtClean="0"/>
              <a:t>Given as an infusion rate of 50mcg/</a:t>
            </a:r>
            <a:r>
              <a:rPr lang="en-US" dirty="0" err="1" smtClean="0"/>
              <a:t>hr</a:t>
            </a:r>
            <a:r>
              <a:rPr lang="en-US" dirty="0" smtClean="0"/>
              <a:t> for 5 days (some </a:t>
            </a:r>
            <a:r>
              <a:rPr lang="en-US" dirty="0" err="1" smtClean="0"/>
              <a:t>centres</a:t>
            </a:r>
            <a:r>
              <a:rPr lang="en-US" dirty="0" smtClean="0"/>
              <a:t> will stop after 3/7)</a:t>
            </a:r>
          </a:p>
          <a:p>
            <a:r>
              <a:rPr lang="en-US" dirty="0" smtClean="0"/>
              <a:t>Cochrane review 2007</a:t>
            </a:r>
          </a:p>
          <a:p>
            <a:pPr lvl="1"/>
            <a:r>
              <a:rPr lang="en-US" dirty="0" smtClean="0"/>
              <a:t>No reduction in mortality</a:t>
            </a:r>
          </a:p>
          <a:p>
            <a:pPr lvl="1"/>
            <a:r>
              <a:rPr lang="en-US" dirty="0" smtClean="0"/>
              <a:t>Reduction in </a:t>
            </a:r>
            <a:r>
              <a:rPr lang="en-US" dirty="0" err="1" smtClean="0"/>
              <a:t>rebleeding</a:t>
            </a:r>
            <a:r>
              <a:rPr lang="en-US" dirty="0" smtClean="0"/>
              <a:t> is variable and was not seen in high quality trials</a:t>
            </a:r>
          </a:p>
          <a:p>
            <a:pPr lvl="1"/>
            <a:r>
              <a:rPr lang="en-US" dirty="0" smtClean="0"/>
              <a:t>Not many trials exist</a:t>
            </a:r>
          </a:p>
          <a:p>
            <a:pPr lvl="1"/>
            <a:r>
              <a:rPr lang="en-US" dirty="0" smtClean="0"/>
              <a:t>Slightly reduced number of patients failing initial </a:t>
            </a:r>
            <a:r>
              <a:rPr lang="en-US" dirty="0" err="1" smtClean="0"/>
              <a:t>haemostasis</a:t>
            </a:r>
            <a:endParaRPr lang="en-US" dirty="0" smtClean="0"/>
          </a:p>
          <a:p>
            <a:pPr lvl="1"/>
            <a:r>
              <a:rPr lang="en-US" dirty="0" smtClean="0"/>
              <a:t>Trend towards reduction in blood transfusion requirements</a:t>
            </a:r>
            <a:endParaRPr lang="en-US" dirty="0"/>
          </a:p>
        </p:txBody>
      </p:sp>
    </p:spTree>
    <p:extLst>
      <p:ext uri="{BB962C8B-B14F-4D97-AF65-F5344CB8AC3E}">
        <p14:creationId xmlns:p14="http://schemas.microsoft.com/office/powerpoint/2010/main" val="2064644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 with </a:t>
            </a:r>
            <a:r>
              <a:rPr lang="en-US" dirty="0" err="1" smtClean="0"/>
              <a:t>terlipressin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Synthetic vasopressin analogue</a:t>
            </a:r>
          </a:p>
          <a:p>
            <a:r>
              <a:rPr lang="en-US" dirty="0" smtClean="0"/>
              <a:t>1-2mg IV bolus 4 – 6 hourly for 2 – 5 days</a:t>
            </a:r>
          </a:p>
          <a:p>
            <a:r>
              <a:rPr lang="en-US" dirty="0" smtClean="0"/>
              <a:t>Cochrane review 2007</a:t>
            </a:r>
          </a:p>
          <a:p>
            <a:pPr lvl="1"/>
            <a:r>
              <a:rPr lang="en-US" dirty="0" smtClean="0"/>
              <a:t>Very poor quality trials</a:t>
            </a:r>
          </a:p>
          <a:p>
            <a:pPr lvl="1"/>
            <a:r>
              <a:rPr lang="en-US" dirty="0" smtClean="0"/>
              <a:t>Reduction in mortality</a:t>
            </a:r>
          </a:p>
          <a:p>
            <a:pPr lvl="1"/>
            <a:r>
              <a:rPr lang="en-US" dirty="0" smtClean="0"/>
              <a:t>Much more expensive</a:t>
            </a:r>
          </a:p>
          <a:p>
            <a:pPr lvl="1"/>
            <a:r>
              <a:rPr lang="en-US" dirty="0" smtClean="0"/>
              <a:t>No difference compared with </a:t>
            </a:r>
            <a:r>
              <a:rPr lang="en-US" dirty="0" err="1" smtClean="0"/>
              <a:t>octreotide</a:t>
            </a:r>
            <a:endParaRPr lang="en-US" dirty="0" smtClean="0"/>
          </a:p>
          <a:p>
            <a:pPr lvl="1"/>
            <a:r>
              <a:rPr lang="en-US" dirty="0" smtClean="0"/>
              <a:t>Significant side effect of peripheral vasoconstriction and can cause </a:t>
            </a:r>
            <a:r>
              <a:rPr lang="en-US" dirty="0" err="1" smtClean="0"/>
              <a:t>ischaemic</a:t>
            </a:r>
            <a:r>
              <a:rPr lang="en-US" dirty="0" smtClean="0"/>
              <a:t> limb, gut, worsening of coronary artery disease</a:t>
            </a:r>
          </a:p>
          <a:p>
            <a:r>
              <a:rPr lang="en-US" dirty="0" smtClean="0"/>
              <a:t>In TCH </a:t>
            </a:r>
            <a:r>
              <a:rPr lang="en-US" dirty="0" smtClean="0">
                <a:sym typeface="Wingdings"/>
              </a:rPr>
              <a:t> usually not used in </a:t>
            </a:r>
            <a:r>
              <a:rPr lang="en-US" dirty="0" err="1" smtClean="0">
                <a:sym typeface="Wingdings"/>
              </a:rPr>
              <a:t>variceal</a:t>
            </a:r>
            <a:r>
              <a:rPr lang="en-US" dirty="0" smtClean="0">
                <a:sym typeface="Wingdings"/>
              </a:rPr>
              <a:t> bleeders</a:t>
            </a:r>
          </a:p>
          <a:p>
            <a:pPr lvl="1"/>
            <a:r>
              <a:rPr lang="en-US" dirty="0" smtClean="0">
                <a:sym typeface="Wingdings"/>
              </a:rPr>
              <a:t>Use has been in patients with hepatorenal syndrome</a:t>
            </a:r>
          </a:p>
          <a:p>
            <a:pPr lvl="1"/>
            <a:r>
              <a:rPr lang="en-US" dirty="0" smtClean="0">
                <a:sym typeface="Wingdings"/>
              </a:rPr>
              <a:t>? Pathophysiological basis for use</a:t>
            </a:r>
            <a:endParaRPr lang="en-US" dirty="0"/>
          </a:p>
        </p:txBody>
      </p:sp>
    </p:spTree>
    <p:extLst>
      <p:ext uri="{BB962C8B-B14F-4D97-AF65-F5344CB8AC3E}">
        <p14:creationId xmlns:p14="http://schemas.microsoft.com/office/powerpoint/2010/main" val="2066253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treatment with antibiotics</a:t>
            </a:r>
            <a:endParaRPr lang="en-US" dirty="0"/>
          </a:p>
        </p:txBody>
      </p:sp>
      <p:sp>
        <p:nvSpPr>
          <p:cNvPr id="3" name="Content Placeholder 2"/>
          <p:cNvSpPr>
            <a:spLocks noGrp="1"/>
          </p:cNvSpPr>
          <p:nvPr>
            <p:ph idx="1"/>
          </p:nvPr>
        </p:nvSpPr>
        <p:spPr/>
        <p:txBody>
          <a:bodyPr/>
          <a:lstStyle/>
          <a:p>
            <a:r>
              <a:rPr lang="en-US" dirty="0" smtClean="0"/>
              <a:t>Always use </a:t>
            </a:r>
            <a:r>
              <a:rPr lang="en-US" dirty="0" err="1" smtClean="0"/>
              <a:t>IVAbx</a:t>
            </a:r>
            <a:endParaRPr lang="en-US" dirty="0" smtClean="0"/>
          </a:p>
          <a:p>
            <a:pPr lvl="1"/>
            <a:r>
              <a:rPr lang="en-US" dirty="0" smtClean="0"/>
              <a:t>Mainly used ceftriaxone or quinolones</a:t>
            </a:r>
          </a:p>
          <a:p>
            <a:pPr lvl="1"/>
            <a:r>
              <a:rPr lang="en-US" dirty="0" smtClean="0"/>
              <a:t>Dose interval from 1 – 10 days</a:t>
            </a:r>
          </a:p>
          <a:p>
            <a:pPr lvl="2"/>
            <a:r>
              <a:rPr lang="en-US" dirty="0" smtClean="0"/>
              <a:t>Usually determined by time when stop bleeding</a:t>
            </a:r>
          </a:p>
          <a:p>
            <a:pPr lvl="1"/>
            <a:r>
              <a:rPr lang="en-US" dirty="0" smtClean="0"/>
              <a:t>Significantly reduces mortality compared to placebo or no treatment – Cochrane 2007</a:t>
            </a:r>
          </a:p>
          <a:p>
            <a:pPr lvl="1"/>
            <a:r>
              <a:rPr lang="en-US" dirty="0" smtClean="0"/>
              <a:t>Decreases other common infections: UTI, pneumonia</a:t>
            </a:r>
          </a:p>
          <a:p>
            <a:pPr lvl="1"/>
            <a:endParaRPr lang="en-US" dirty="0"/>
          </a:p>
        </p:txBody>
      </p:sp>
    </p:spTree>
    <p:extLst>
      <p:ext uri="{BB962C8B-B14F-4D97-AF65-F5344CB8AC3E}">
        <p14:creationId xmlns:p14="http://schemas.microsoft.com/office/powerpoint/2010/main" val="313235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Endoscopic treatment</a:t>
            </a:r>
            <a:br>
              <a:rPr lang="en-US" dirty="0" smtClean="0"/>
            </a:br>
            <a:r>
              <a:rPr lang="en-US" dirty="0" smtClean="0"/>
              <a:t>(</a:t>
            </a:r>
            <a:r>
              <a:rPr lang="en-US" dirty="0" err="1" smtClean="0"/>
              <a:t>oesophageal</a:t>
            </a:r>
            <a:r>
              <a:rPr lang="en-US" dirty="0" smtClean="0"/>
              <a:t> </a:t>
            </a:r>
            <a:r>
              <a:rPr lang="en-US" dirty="0" err="1" smtClean="0"/>
              <a:t>varices</a:t>
            </a:r>
            <a:r>
              <a:rPr lang="en-US" dirty="0" smtClean="0"/>
              <a:t>)</a:t>
            </a:r>
            <a:endParaRPr lang="en-US" dirty="0"/>
          </a:p>
        </p:txBody>
      </p:sp>
      <p:sp>
        <p:nvSpPr>
          <p:cNvPr id="3" name="Content Placeholder 2"/>
          <p:cNvSpPr>
            <a:spLocks noGrp="1"/>
          </p:cNvSpPr>
          <p:nvPr>
            <p:ph idx="1"/>
          </p:nvPr>
        </p:nvSpPr>
        <p:spPr/>
        <p:txBody>
          <a:bodyPr/>
          <a:lstStyle/>
          <a:p>
            <a:r>
              <a:rPr lang="en-US" dirty="0" smtClean="0"/>
              <a:t>Oesophageal banding</a:t>
            </a:r>
          </a:p>
          <a:p>
            <a:pPr lvl="1"/>
            <a:r>
              <a:rPr lang="en-US" dirty="0" smtClean="0"/>
              <a:t>Better than injection sclerotherapy</a:t>
            </a:r>
          </a:p>
          <a:p>
            <a:pPr lvl="1"/>
            <a:r>
              <a:rPr lang="en-US" dirty="0" smtClean="0"/>
              <a:t>Used for bleeding and non-bleeding </a:t>
            </a:r>
            <a:r>
              <a:rPr lang="en-US" dirty="0" err="1" smtClean="0"/>
              <a:t>varices</a:t>
            </a:r>
            <a:endParaRPr lang="en-US" dirty="0" smtClean="0"/>
          </a:p>
          <a:p>
            <a:pPr lvl="1"/>
            <a:endParaRPr lang="en-US" dirty="0"/>
          </a:p>
        </p:txBody>
      </p:sp>
    </p:spTree>
    <p:extLst>
      <p:ext uri="{BB962C8B-B14F-4D97-AF65-F5344CB8AC3E}">
        <p14:creationId xmlns:p14="http://schemas.microsoft.com/office/powerpoint/2010/main" val="387826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Oesophageal </a:t>
            </a:r>
            <a:r>
              <a:rPr lang="en-US" dirty="0" err="1" smtClean="0"/>
              <a:t>varices</a:t>
            </a:r>
            <a:r>
              <a:rPr lang="en-US" dirty="0" smtClean="0"/>
              <a:t> – secondary prophylaxis</a:t>
            </a:r>
            <a:endParaRPr lang="en-US" dirty="0"/>
          </a:p>
        </p:txBody>
      </p:sp>
      <p:sp>
        <p:nvSpPr>
          <p:cNvPr id="3" name="Content Placeholder 2"/>
          <p:cNvSpPr>
            <a:spLocks noGrp="1"/>
          </p:cNvSpPr>
          <p:nvPr>
            <p:ph idx="1"/>
          </p:nvPr>
        </p:nvSpPr>
        <p:spPr/>
        <p:txBody>
          <a:bodyPr/>
          <a:lstStyle/>
          <a:p>
            <a:r>
              <a:rPr lang="en-US" dirty="0" smtClean="0"/>
              <a:t>Generally try and introduce </a:t>
            </a:r>
            <a:r>
              <a:rPr lang="en-US" dirty="0" err="1" smtClean="0"/>
              <a:t>propanalol</a:t>
            </a:r>
            <a:r>
              <a:rPr lang="en-US" dirty="0" smtClean="0"/>
              <a:t> (non selective beta blocker) once haemodynamically stable</a:t>
            </a:r>
          </a:p>
          <a:p>
            <a:pPr lvl="1"/>
            <a:r>
              <a:rPr lang="en-US" dirty="0" smtClean="0"/>
              <a:t>Problem: tolerating low BP (usually have low BP), only 50% can use them</a:t>
            </a:r>
          </a:p>
          <a:p>
            <a:pPr lvl="1"/>
            <a:r>
              <a:rPr lang="en-US" dirty="0" smtClean="0"/>
              <a:t>Mortality benefit and significantly reduces </a:t>
            </a:r>
            <a:r>
              <a:rPr lang="en-US" dirty="0" err="1" smtClean="0"/>
              <a:t>rebleeding</a:t>
            </a:r>
            <a:endParaRPr lang="en-US" dirty="0" smtClean="0"/>
          </a:p>
          <a:p>
            <a:r>
              <a:rPr lang="en-US" dirty="0" smtClean="0"/>
              <a:t>Patients who have had Varices we must offer subsequent endoscopic banding sessions every 2 – 3 weeks until eradication of </a:t>
            </a:r>
            <a:r>
              <a:rPr lang="en-US" dirty="0" err="1" smtClean="0"/>
              <a:t>varices</a:t>
            </a:r>
            <a:endParaRPr lang="en-US" dirty="0" smtClean="0"/>
          </a:p>
          <a:p>
            <a:pPr lvl="1"/>
            <a:r>
              <a:rPr lang="en-US" dirty="0" smtClean="0"/>
              <a:t>Shown to reduce </a:t>
            </a:r>
            <a:r>
              <a:rPr lang="en-US" dirty="0" err="1" smtClean="0"/>
              <a:t>rebleeding</a:t>
            </a:r>
            <a:r>
              <a:rPr lang="en-US" dirty="0" smtClean="0"/>
              <a:t> and mortality</a:t>
            </a:r>
          </a:p>
          <a:p>
            <a:pPr marL="457200" lvl="1" indent="0">
              <a:buNone/>
            </a:pPr>
            <a:endParaRPr lang="en-US" dirty="0" smtClean="0"/>
          </a:p>
        </p:txBody>
      </p:sp>
    </p:spTree>
    <p:extLst>
      <p:ext uri="{BB962C8B-B14F-4D97-AF65-F5344CB8AC3E}">
        <p14:creationId xmlns:p14="http://schemas.microsoft.com/office/powerpoint/2010/main" val="1603846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What are the other options that you could offer a patient if initial banding of </a:t>
            </a:r>
            <a:r>
              <a:rPr lang="en-US" dirty="0" err="1" smtClean="0"/>
              <a:t>oesophageal</a:t>
            </a:r>
            <a:r>
              <a:rPr lang="en-US" dirty="0" smtClean="0"/>
              <a:t> </a:t>
            </a:r>
            <a:r>
              <a:rPr lang="en-US" dirty="0" err="1" smtClean="0"/>
              <a:t>varices</a:t>
            </a:r>
            <a:r>
              <a:rPr lang="en-US" dirty="0" smtClean="0"/>
              <a:t> is unyielding?</a:t>
            </a:r>
            <a:endParaRPr lang="en-US" dirty="0"/>
          </a:p>
        </p:txBody>
      </p:sp>
    </p:spTree>
    <p:extLst>
      <p:ext uri="{BB962C8B-B14F-4D97-AF65-F5344CB8AC3E}">
        <p14:creationId xmlns:p14="http://schemas.microsoft.com/office/powerpoint/2010/main" val="48232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banding not possible:</a:t>
            </a:r>
            <a:endParaRPr lang="en-US" dirty="0"/>
          </a:p>
        </p:txBody>
      </p:sp>
      <p:sp>
        <p:nvSpPr>
          <p:cNvPr id="3" name="Content Placeholder 2"/>
          <p:cNvSpPr>
            <a:spLocks noGrp="1"/>
          </p:cNvSpPr>
          <p:nvPr>
            <p:ph idx="1"/>
          </p:nvPr>
        </p:nvSpPr>
        <p:spPr/>
        <p:txBody>
          <a:bodyPr>
            <a:normAutofit fontScale="70000" lnSpcReduction="20000"/>
          </a:bodyPr>
          <a:lstStyle/>
          <a:p>
            <a:pPr>
              <a:buFont typeface="+mj-lt"/>
              <a:buAutoNum type="arabicPeriod"/>
            </a:pPr>
            <a:r>
              <a:rPr lang="en-US" dirty="0" smtClean="0"/>
              <a:t>Repeat endoscopy unless impossible</a:t>
            </a:r>
          </a:p>
          <a:p>
            <a:pPr>
              <a:buFont typeface="+mj-lt"/>
              <a:buAutoNum type="arabicPeriod"/>
            </a:pPr>
            <a:r>
              <a:rPr lang="en-US" dirty="0" err="1" smtClean="0"/>
              <a:t>Sengstaken</a:t>
            </a:r>
            <a:r>
              <a:rPr lang="en-US" dirty="0" smtClean="0"/>
              <a:t> </a:t>
            </a:r>
            <a:r>
              <a:rPr lang="en-US" dirty="0" err="1" smtClean="0"/>
              <a:t>baloons</a:t>
            </a:r>
            <a:r>
              <a:rPr lang="en-US" dirty="0" smtClean="0"/>
              <a:t> – </a:t>
            </a:r>
            <a:r>
              <a:rPr lang="en-US" dirty="0" err="1" smtClean="0"/>
              <a:t>baloon</a:t>
            </a:r>
            <a:r>
              <a:rPr lang="en-US" dirty="0" smtClean="0"/>
              <a:t> </a:t>
            </a:r>
            <a:r>
              <a:rPr lang="en-US" dirty="0" err="1" smtClean="0"/>
              <a:t>tamponade</a:t>
            </a:r>
            <a:r>
              <a:rPr lang="en-US" dirty="0" smtClean="0"/>
              <a:t> at level of stomach</a:t>
            </a:r>
          </a:p>
          <a:p>
            <a:pPr lvl="1">
              <a:buFont typeface="+mj-lt"/>
              <a:buAutoNum type="arabicPeriod"/>
            </a:pPr>
            <a:r>
              <a:rPr lang="en-US" dirty="0" smtClean="0"/>
              <a:t>Leave overnight or max 24 hours, only temporary, scope next day</a:t>
            </a:r>
          </a:p>
          <a:p>
            <a:pPr lvl="1">
              <a:buFont typeface="+mj-lt"/>
              <a:buAutoNum type="arabicPeriod"/>
            </a:pPr>
            <a:r>
              <a:rPr lang="en-US" dirty="0" smtClean="0"/>
              <a:t>Can be chucked in ED</a:t>
            </a:r>
          </a:p>
          <a:p>
            <a:pPr>
              <a:buFont typeface="+mj-lt"/>
              <a:buAutoNum type="arabicPeriod"/>
            </a:pPr>
            <a:r>
              <a:rPr lang="en-US" dirty="0" smtClean="0"/>
              <a:t>TIPS procedure</a:t>
            </a:r>
          </a:p>
          <a:p>
            <a:pPr lvl="1">
              <a:buFont typeface="+mj-lt"/>
              <a:buAutoNum type="arabicPeriod"/>
            </a:pPr>
            <a:r>
              <a:rPr lang="en-US" dirty="0" smtClean="0"/>
              <a:t>Radiological procedure, similar to surgical shunting</a:t>
            </a:r>
          </a:p>
          <a:p>
            <a:pPr lvl="1">
              <a:buFont typeface="+mj-lt"/>
              <a:buAutoNum type="arabicPeriod"/>
            </a:pPr>
            <a:r>
              <a:rPr lang="en-US" dirty="0" smtClean="0"/>
              <a:t>Go through jugular vein into hepatic vein, then through liver substance and find branch of </a:t>
            </a:r>
            <a:r>
              <a:rPr lang="en-US" dirty="0" err="1" smtClean="0"/>
              <a:t>protal</a:t>
            </a:r>
            <a:r>
              <a:rPr lang="en-US" dirty="0" smtClean="0"/>
              <a:t> vein, connect the two via metal stent</a:t>
            </a:r>
          </a:p>
          <a:p>
            <a:pPr lvl="1">
              <a:buFont typeface="+mj-lt"/>
              <a:buAutoNum type="arabicPeriod"/>
            </a:pPr>
            <a:r>
              <a:rPr lang="en-US" dirty="0" smtClean="0"/>
              <a:t>RISK: encephalopathy because of shunting of toxins directly to brain, 30 – 40% patients get </a:t>
            </a:r>
            <a:r>
              <a:rPr lang="en-US" dirty="0" err="1" smtClean="0"/>
              <a:t>encephalopathic</a:t>
            </a:r>
            <a:r>
              <a:rPr lang="en-US" dirty="0" smtClean="0"/>
              <a:t>, some intractable</a:t>
            </a:r>
          </a:p>
          <a:p>
            <a:pPr lvl="1">
              <a:buFont typeface="+mj-lt"/>
              <a:buAutoNum type="arabicPeriod"/>
            </a:pPr>
            <a:r>
              <a:rPr lang="en-US" dirty="0" smtClean="0"/>
              <a:t>RISK of worsening liver disease</a:t>
            </a:r>
          </a:p>
          <a:p>
            <a:pPr lvl="1">
              <a:buFont typeface="+mj-lt"/>
              <a:buAutoNum type="arabicPeriod"/>
            </a:pPr>
            <a:r>
              <a:rPr lang="en-US" dirty="0" smtClean="0"/>
              <a:t>Lactulose </a:t>
            </a:r>
            <a:r>
              <a:rPr lang="en-US" dirty="0" smtClean="0">
                <a:sym typeface="Wingdings"/>
              </a:rPr>
              <a:t> lactulose + </a:t>
            </a:r>
            <a:r>
              <a:rPr lang="en-US" dirty="0" err="1" smtClean="0">
                <a:sym typeface="Wingdings"/>
              </a:rPr>
              <a:t>rifaxamin</a:t>
            </a:r>
            <a:r>
              <a:rPr lang="en-US" dirty="0" smtClean="0">
                <a:sym typeface="Wingdings"/>
              </a:rPr>
              <a:t>  narrow TIPS</a:t>
            </a:r>
            <a:endParaRPr lang="en-US" dirty="0" smtClean="0"/>
          </a:p>
          <a:p>
            <a:pPr>
              <a:buFont typeface="+mj-lt"/>
              <a:buAutoNum type="arabicPeriod"/>
            </a:pPr>
            <a:r>
              <a:rPr lang="en-US" dirty="0" smtClean="0"/>
              <a:t>Surgery – never really trialed, mortality is so significant</a:t>
            </a:r>
            <a:endParaRPr lang="en-US" dirty="0"/>
          </a:p>
        </p:txBody>
      </p:sp>
    </p:spTree>
    <p:extLst>
      <p:ext uri="{BB962C8B-B14F-4D97-AF65-F5344CB8AC3E}">
        <p14:creationId xmlns:p14="http://schemas.microsoft.com/office/powerpoint/2010/main" val="1917567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causes of upper GI bleeding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4826727"/>
              </p:ext>
            </p:extLst>
          </p:nvPr>
        </p:nvGraphicFramePr>
        <p:xfrm>
          <a:off x="914399" y="2885608"/>
          <a:ext cx="7313614" cy="2966720"/>
        </p:xfrm>
        <a:graphic>
          <a:graphicData uri="http://schemas.openxmlformats.org/drawingml/2006/table">
            <a:tbl>
              <a:tblPr firstRow="1" bandRow="1">
                <a:tableStyleId>{5C22544A-7EE6-4342-B048-85BDC9FD1C3A}</a:tableStyleId>
              </a:tblPr>
              <a:tblGrid>
                <a:gridCol w="3656807"/>
                <a:gridCol w="3656807"/>
              </a:tblGrid>
              <a:tr h="370840">
                <a:tc>
                  <a:txBody>
                    <a:bodyPr/>
                    <a:lstStyle/>
                    <a:p>
                      <a:r>
                        <a:rPr lang="en-US" dirty="0" smtClean="0"/>
                        <a:t>Diagnosis</a:t>
                      </a:r>
                      <a:endParaRPr lang="en-US" dirty="0"/>
                    </a:p>
                  </a:txBody>
                  <a:tcPr/>
                </a:tc>
                <a:tc>
                  <a:txBody>
                    <a:bodyPr/>
                    <a:lstStyle/>
                    <a:p>
                      <a:r>
                        <a:rPr lang="en-US" dirty="0" smtClean="0"/>
                        <a:t>Approximate percentage</a:t>
                      </a:r>
                      <a:endParaRPr lang="en-US" dirty="0"/>
                    </a:p>
                  </a:txBody>
                  <a:tcPr/>
                </a:tc>
              </a:tr>
              <a:tr h="370840">
                <a:tc>
                  <a:txBody>
                    <a:bodyPr/>
                    <a:lstStyle/>
                    <a:p>
                      <a:r>
                        <a:rPr lang="en-US" dirty="0" smtClean="0"/>
                        <a:t>Peptic ulcer</a:t>
                      </a:r>
                      <a:endParaRPr lang="en-US" dirty="0"/>
                    </a:p>
                  </a:txBody>
                  <a:tcPr/>
                </a:tc>
                <a:tc>
                  <a:txBody>
                    <a:bodyPr/>
                    <a:lstStyle/>
                    <a:p>
                      <a:r>
                        <a:rPr lang="en-US" dirty="0" smtClean="0"/>
                        <a:t>35 – 50%</a:t>
                      </a:r>
                      <a:endParaRPr lang="en-US" dirty="0"/>
                    </a:p>
                  </a:txBody>
                  <a:tcPr/>
                </a:tc>
              </a:tr>
              <a:tr h="370840">
                <a:tc>
                  <a:txBody>
                    <a:bodyPr/>
                    <a:lstStyle/>
                    <a:p>
                      <a:r>
                        <a:rPr lang="en-US" dirty="0" smtClean="0"/>
                        <a:t>Gastroduodenal</a:t>
                      </a:r>
                      <a:r>
                        <a:rPr lang="en-US" baseline="0" dirty="0" smtClean="0"/>
                        <a:t> erosions</a:t>
                      </a:r>
                      <a:endParaRPr lang="en-US" dirty="0"/>
                    </a:p>
                  </a:txBody>
                  <a:tcPr/>
                </a:tc>
                <a:tc>
                  <a:txBody>
                    <a:bodyPr/>
                    <a:lstStyle/>
                    <a:p>
                      <a:r>
                        <a:rPr lang="en-US" dirty="0" smtClean="0"/>
                        <a:t>8 – 15%</a:t>
                      </a:r>
                    </a:p>
                  </a:txBody>
                  <a:tcPr/>
                </a:tc>
              </a:tr>
              <a:tr h="370840">
                <a:tc>
                  <a:txBody>
                    <a:bodyPr/>
                    <a:lstStyle/>
                    <a:p>
                      <a:r>
                        <a:rPr lang="en-US" dirty="0" smtClean="0"/>
                        <a:t>esophagitis</a:t>
                      </a:r>
                      <a:endParaRPr lang="en-US" dirty="0"/>
                    </a:p>
                  </a:txBody>
                  <a:tcPr/>
                </a:tc>
                <a:tc>
                  <a:txBody>
                    <a:bodyPr/>
                    <a:lstStyle/>
                    <a:p>
                      <a:r>
                        <a:rPr lang="en-US" dirty="0" smtClean="0"/>
                        <a:t>5 – 15%</a:t>
                      </a:r>
                      <a:endParaRPr lang="en-US" dirty="0"/>
                    </a:p>
                  </a:txBody>
                  <a:tcPr/>
                </a:tc>
              </a:tr>
              <a:tr h="370840">
                <a:tc>
                  <a:txBody>
                    <a:bodyPr/>
                    <a:lstStyle/>
                    <a:p>
                      <a:r>
                        <a:rPr lang="en-US" dirty="0" smtClean="0"/>
                        <a:t>Varices</a:t>
                      </a:r>
                      <a:endParaRPr lang="en-US" dirty="0"/>
                    </a:p>
                  </a:txBody>
                  <a:tcPr/>
                </a:tc>
                <a:tc>
                  <a:txBody>
                    <a:bodyPr/>
                    <a:lstStyle/>
                    <a:p>
                      <a:r>
                        <a:rPr lang="en-US" dirty="0" smtClean="0"/>
                        <a:t>5 –</a:t>
                      </a:r>
                      <a:r>
                        <a:rPr lang="en-US" baseline="0" dirty="0" smtClean="0"/>
                        <a:t> 10%</a:t>
                      </a:r>
                      <a:endParaRPr lang="en-US" dirty="0"/>
                    </a:p>
                  </a:txBody>
                  <a:tcPr/>
                </a:tc>
              </a:tr>
              <a:tr h="370840">
                <a:tc>
                  <a:txBody>
                    <a:bodyPr/>
                    <a:lstStyle/>
                    <a:p>
                      <a:r>
                        <a:rPr lang="en-US" dirty="0" smtClean="0"/>
                        <a:t>Mallory Weiss tear</a:t>
                      </a:r>
                      <a:endParaRPr lang="en-US" dirty="0"/>
                    </a:p>
                  </a:txBody>
                  <a:tcPr/>
                </a:tc>
                <a:tc>
                  <a:txBody>
                    <a:bodyPr/>
                    <a:lstStyle/>
                    <a:p>
                      <a:r>
                        <a:rPr lang="en-US" dirty="0" smtClean="0"/>
                        <a:t>15%</a:t>
                      </a:r>
                      <a:endParaRPr lang="en-US" dirty="0"/>
                    </a:p>
                  </a:txBody>
                  <a:tcPr/>
                </a:tc>
              </a:tr>
              <a:tr h="370840">
                <a:tc>
                  <a:txBody>
                    <a:bodyPr/>
                    <a:lstStyle/>
                    <a:p>
                      <a:r>
                        <a:rPr lang="en-US" dirty="0" smtClean="0"/>
                        <a:t>Upper Gastrointestinal</a:t>
                      </a:r>
                      <a:r>
                        <a:rPr lang="en-US" baseline="0" dirty="0" smtClean="0"/>
                        <a:t> malignancy</a:t>
                      </a:r>
                      <a:endParaRPr lang="en-US" dirty="0"/>
                    </a:p>
                  </a:txBody>
                  <a:tcPr/>
                </a:tc>
                <a:tc>
                  <a:txBody>
                    <a:bodyPr/>
                    <a:lstStyle/>
                    <a:p>
                      <a:r>
                        <a:rPr lang="en-US" dirty="0" smtClean="0"/>
                        <a:t>1</a:t>
                      </a:r>
                      <a:endParaRPr lang="en-US" dirty="0"/>
                    </a:p>
                  </a:txBody>
                  <a:tcPr/>
                </a:tc>
              </a:tr>
              <a:tr h="370840">
                <a:tc>
                  <a:txBody>
                    <a:bodyPr/>
                    <a:lstStyle/>
                    <a:p>
                      <a:r>
                        <a:rPr lang="en-US" dirty="0" smtClean="0"/>
                        <a:t>Vascular</a:t>
                      </a:r>
                      <a:r>
                        <a:rPr lang="en-US" baseline="0" dirty="0" smtClean="0"/>
                        <a:t> malformation</a:t>
                      </a:r>
                      <a:endParaRPr lang="en-US" dirty="0"/>
                    </a:p>
                  </a:txBody>
                  <a:tcPr/>
                </a:tc>
                <a:tc>
                  <a:txBody>
                    <a:bodyPr/>
                    <a:lstStyle/>
                    <a:p>
                      <a:r>
                        <a:rPr lang="en-US" dirty="0" smtClean="0"/>
                        <a:t>5</a:t>
                      </a:r>
                      <a:endParaRPr lang="en-US" dirty="0"/>
                    </a:p>
                  </a:txBody>
                  <a:tcPr/>
                </a:tc>
              </a:tr>
            </a:tbl>
          </a:graphicData>
        </a:graphic>
      </p:graphicFrame>
    </p:spTree>
    <p:extLst>
      <p:ext uri="{BB962C8B-B14F-4D97-AF65-F5344CB8AC3E}">
        <p14:creationId xmlns:p14="http://schemas.microsoft.com/office/powerpoint/2010/main" val="35962005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assessment and management</a:t>
            </a:r>
            <a:endParaRPr lang="en-US" dirty="0"/>
          </a:p>
        </p:txBody>
      </p:sp>
      <p:sp>
        <p:nvSpPr>
          <p:cNvPr id="3" name="Content Placeholder 2"/>
          <p:cNvSpPr>
            <a:spLocks noGrp="1"/>
          </p:cNvSpPr>
          <p:nvPr>
            <p:ph idx="1"/>
          </p:nvPr>
        </p:nvSpPr>
        <p:spPr>
          <a:xfrm>
            <a:off x="914400" y="1735138"/>
            <a:ext cx="7313613" cy="4913686"/>
          </a:xfrm>
        </p:spPr>
        <p:txBody>
          <a:bodyPr>
            <a:normAutofit fontScale="92500"/>
          </a:bodyPr>
          <a:lstStyle/>
          <a:p>
            <a:r>
              <a:rPr lang="en-US" dirty="0" smtClean="0"/>
              <a:t>Basic principles of intravascular volume loss</a:t>
            </a:r>
          </a:p>
          <a:p>
            <a:pPr lvl="1"/>
            <a:r>
              <a:rPr lang="en-US" dirty="0" smtClean="0"/>
              <a:t>BP – hypotension implies about 20 – 25% loss of blood volume (significant)</a:t>
            </a:r>
          </a:p>
          <a:p>
            <a:pPr lvl="1"/>
            <a:r>
              <a:rPr lang="en-US" dirty="0" smtClean="0"/>
              <a:t>Postural drop – will pick up 10 – 15% blood loss</a:t>
            </a:r>
          </a:p>
          <a:p>
            <a:pPr lvl="1"/>
            <a:r>
              <a:rPr lang="en-US" dirty="0" smtClean="0"/>
              <a:t>Tachycardia – unless beta blocked</a:t>
            </a:r>
          </a:p>
          <a:p>
            <a:r>
              <a:rPr lang="en-US" dirty="0" smtClean="0"/>
              <a:t>Airways – keep patent (aspiration risk, consider intubation to protect airways)</a:t>
            </a:r>
          </a:p>
          <a:p>
            <a:r>
              <a:rPr lang="en-US" dirty="0" smtClean="0"/>
              <a:t>Breathing – oxygen to titrate saturations &gt; 92%</a:t>
            </a:r>
          </a:p>
          <a:p>
            <a:r>
              <a:rPr lang="en-US" dirty="0" smtClean="0"/>
              <a:t>Circulation – IV access x2 large bore cannulas for infusions of PPI/ </a:t>
            </a:r>
            <a:r>
              <a:rPr lang="en-US" dirty="0" err="1" smtClean="0"/>
              <a:t>octreotide</a:t>
            </a:r>
            <a:r>
              <a:rPr lang="en-US" dirty="0" smtClean="0"/>
              <a:t> and fluids/ blood products</a:t>
            </a:r>
          </a:p>
          <a:p>
            <a:pPr lvl="1"/>
            <a:r>
              <a:rPr lang="en-US" dirty="0" smtClean="0"/>
              <a:t>Bloods taken: G+S/ FBC/ </a:t>
            </a:r>
            <a:r>
              <a:rPr lang="en-US" dirty="0" err="1" smtClean="0"/>
              <a:t>Coags</a:t>
            </a:r>
            <a:r>
              <a:rPr lang="en-US" dirty="0" smtClean="0"/>
              <a:t>/ UEC/ CMP/ LFT</a:t>
            </a:r>
          </a:p>
        </p:txBody>
      </p:sp>
    </p:spTree>
    <p:extLst>
      <p:ext uri="{BB962C8B-B14F-4D97-AF65-F5344CB8AC3E}">
        <p14:creationId xmlns:p14="http://schemas.microsoft.com/office/powerpoint/2010/main" val="3416763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Urea/ Creatinine</a:t>
            </a:r>
            <a:endParaRPr lang="en-US" dirty="0"/>
          </a:p>
        </p:txBody>
      </p:sp>
      <p:sp>
        <p:nvSpPr>
          <p:cNvPr id="3" name="Content Placeholder 2"/>
          <p:cNvSpPr>
            <a:spLocks noGrp="1"/>
          </p:cNvSpPr>
          <p:nvPr>
            <p:ph idx="1"/>
          </p:nvPr>
        </p:nvSpPr>
        <p:spPr/>
        <p:txBody>
          <a:bodyPr/>
          <a:lstStyle/>
          <a:p>
            <a:r>
              <a:rPr lang="en-US" dirty="0" smtClean="0"/>
              <a:t>UEC: </a:t>
            </a:r>
            <a:r>
              <a:rPr lang="en-US" dirty="0" err="1"/>
              <a:t>Urea:Cr</a:t>
            </a:r>
            <a:r>
              <a:rPr lang="en-US" dirty="0"/>
              <a:t> ratio very helpful</a:t>
            </a:r>
          </a:p>
          <a:p>
            <a:pPr lvl="1"/>
            <a:r>
              <a:rPr lang="en-US" dirty="0"/>
              <a:t>If Urea elevated with normal Cr with clinical presentation then can clinch diagnosis of upper GI bleed</a:t>
            </a:r>
          </a:p>
          <a:p>
            <a:pPr lvl="1"/>
            <a:r>
              <a:rPr lang="en-US" dirty="0"/>
              <a:t>Other causes of elevated urea: Cr ratio include dehydration and drugs such as </a:t>
            </a:r>
            <a:r>
              <a:rPr lang="en-US" dirty="0" err="1"/>
              <a:t>tetracyclines</a:t>
            </a:r>
            <a:r>
              <a:rPr lang="en-US" dirty="0"/>
              <a:t> and prednisolone</a:t>
            </a:r>
          </a:p>
          <a:p>
            <a:pPr lvl="1"/>
            <a:r>
              <a:rPr lang="en-US" dirty="0"/>
              <a:t>Good for </a:t>
            </a:r>
            <a:r>
              <a:rPr lang="en-US" dirty="0" smtClean="0"/>
              <a:t>diagnostic uncertainty</a:t>
            </a:r>
          </a:p>
          <a:p>
            <a:pPr lvl="1"/>
            <a:r>
              <a:rPr lang="en-US" dirty="0" smtClean="0"/>
              <a:t>Good for follow-up, as when patient has stopped UGIB, then urea levels normalsie after 48h</a:t>
            </a:r>
            <a:endParaRPr lang="en-US" dirty="0"/>
          </a:p>
          <a:p>
            <a:endParaRPr lang="en-US" dirty="0"/>
          </a:p>
        </p:txBody>
      </p:sp>
    </p:spTree>
    <p:extLst>
      <p:ext uri="{BB962C8B-B14F-4D97-AF65-F5344CB8AC3E}">
        <p14:creationId xmlns:p14="http://schemas.microsoft.com/office/powerpoint/2010/main" val="27773144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 2 L Normal Saline to correct volume loss in most patients</a:t>
            </a:r>
          </a:p>
          <a:p>
            <a:pPr lvl="1"/>
            <a:r>
              <a:rPr lang="en-US" dirty="0" smtClean="0"/>
              <a:t>If remain shocked, use blood products thereafter</a:t>
            </a:r>
          </a:p>
          <a:p>
            <a:r>
              <a:rPr lang="en-US" dirty="0" smtClean="0"/>
              <a:t>Correction of coagulopathy if this is significant:</a:t>
            </a:r>
          </a:p>
          <a:p>
            <a:pPr lvl="1"/>
            <a:r>
              <a:rPr lang="en-US" dirty="0" smtClean="0"/>
              <a:t>5-10mg IV </a:t>
            </a:r>
            <a:r>
              <a:rPr lang="en-US" dirty="0" err="1" smtClean="0"/>
              <a:t>Vit</a:t>
            </a:r>
            <a:r>
              <a:rPr lang="en-US" dirty="0" smtClean="0"/>
              <a:t> K + </a:t>
            </a:r>
            <a:r>
              <a:rPr lang="en-US" dirty="0" err="1" smtClean="0"/>
              <a:t>prothrombinex</a:t>
            </a:r>
            <a:r>
              <a:rPr lang="en-US" dirty="0" smtClean="0"/>
              <a:t> + FFP</a:t>
            </a:r>
          </a:p>
          <a:p>
            <a:pPr lvl="1"/>
            <a:r>
              <a:rPr lang="en-US" dirty="0" smtClean="0"/>
              <a:t>Balanced against cardiovascular risk (</a:t>
            </a:r>
            <a:r>
              <a:rPr lang="en-US" dirty="0" err="1" smtClean="0"/>
              <a:t>eg</a:t>
            </a:r>
            <a:r>
              <a:rPr lang="en-US" dirty="0" smtClean="0"/>
              <a:t> AF/ mechanical valve) – general practice in significant bleeders is to stop their anticoagulation, correct any coagulopathy then restart after stable and risk of re-bleeding has been reduced</a:t>
            </a:r>
          </a:p>
          <a:p>
            <a:r>
              <a:rPr lang="en-US" dirty="0" smtClean="0"/>
              <a:t>Platelet transfusions very rare: only if &lt;50 and high risk patients (</a:t>
            </a:r>
            <a:r>
              <a:rPr lang="en-US" dirty="0" err="1" smtClean="0"/>
              <a:t>eg</a:t>
            </a:r>
            <a:r>
              <a:rPr lang="en-US" dirty="0" smtClean="0"/>
              <a:t> patients with poor quality platelets from BM suppression/ </a:t>
            </a:r>
            <a:r>
              <a:rPr lang="en-US" dirty="0" err="1" smtClean="0"/>
              <a:t>EtOH</a:t>
            </a:r>
            <a:r>
              <a:rPr lang="en-US" dirty="0" smtClean="0"/>
              <a:t>)</a:t>
            </a:r>
          </a:p>
          <a:p>
            <a:pPr lvl="1"/>
            <a:r>
              <a:rPr lang="en-US" dirty="0" smtClean="0"/>
              <a:t>Variceal bleeders hardly get transfused because thrombocytopenia is secondary to sequestration</a:t>
            </a:r>
          </a:p>
        </p:txBody>
      </p:sp>
    </p:spTree>
    <p:extLst>
      <p:ext uri="{BB962C8B-B14F-4D97-AF65-F5344CB8AC3E}">
        <p14:creationId xmlns:p14="http://schemas.microsoft.com/office/powerpoint/2010/main" val="24067054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You believe the cause of the syncope is GI bleed which lead to massive hematemesis. You have appropriately positioned the patient to avoid aspiration and have called the </a:t>
            </a:r>
            <a:r>
              <a:rPr lang="en-US" dirty="0" err="1" smtClean="0"/>
              <a:t>anaesthetics</a:t>
            </a:r>
            <a:r>
              <a:rPr lang="en-US" dirty="0" smtClean="0"/>
              <a:t> registrar for airway support. You aim to keep oxygen </a:t>
            </a:r>
            <a:r>
              <a:rPr lang="en-US" dirty="0" err="1" smtClean="0"/>
              <a:t>sats</a:t>
            </a:r>
            <a:r>
              <a:rPr lang="en-US" dirty="0" smtClean="0"/>
              <a:t> above 92 with supplemental oxygen. You have placed two large bore cannulas in the patient and have taken the bloods. You have given the patient one bag of normal saline STAT and noted that the pulse rate dropped post intervention. You have also initiated a PPI infusion (there is no history of chronic liver disease). The </a:t>
            </a:r>
            <a:r>
              <a:rPr lang="en-US" dirty="0" err="1" smtClean="0"/>
              <a:t>Haemoglobin</a:t>
            </a:r>
            <a:r>
              <a:rPr lang="en-US" dirty="0" smtClean="0"/>
              <a:t> comes back at 88. His Urea is 32, Creatinine is 93. Previous bloods show that his Urea was 6.8, Creatinine 72.</a:t>
            </a:r>
            <a:endParaRPr lang="en-US" dirty="0"/>
          </a:p>
        </p:txBody>
      </p:sp>
    </p:spTree>
    <p:extLst>
      <p:ext uri="{BB962C8B-B14F-4D97-AF65-F5344CB8AC3E}">
        <p14:creationId xmlns:p14="http://schemas.microsoft.com/office/powerpoint/2010/main" val="33271576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t>To achieve optimum delivery of oxygen we should aim to </a:t>
            </a:r>
            <a:r>
              <a:rPr lang="en-US" dirty="0" err="1" smtClean="0"/>
              <a:t>maximise</a:t>
            </a:r>
            <a:r>
              <a:rPr lang="en-US" dirty="0" smtClean="0"/>
              <a:t> </a:t>
            </a:r>
            <a:r>
              <a:rPr lang="en-US" dirty="0" err="1" smtClean="0"/>
              <a:t>hamaglobin</a:t>
            </a:r>
            <a:r>
              <a:rPr lang="en-US" dirty="0" smtClean="0"/>
              <a:t> levels?</a:t>
            </a:r>
          </a:p>
          <a:p>
            <a:pPr marL="457200" indent="-457200">
              <a:buAutoNum type="arabicPeriod"/>
            </a:pPr>
            <a:r>
              <a:rPr lang="en-US" dirty="0" smtClean="0"/>
              <a:t>Blood transfusion should occur in patients with </a:t>
            </a:r>
            <a:r>
              <a:rPr lang="en-US" dirty="0" err="1" smtClean="0"/>
              <a:t>Hb</a:t>
            </a:r>
            <a:r>
              <a:rPr lang="en-US" dirty="0" smtClean="0"/>
              <a:t> &lt;70 AND in all high risk patients with active bleeding or </a:t>
            </a:r>
            <a:r>
              <a:rPr lang="en-US" dirty="0" err="1" smtClean="0"/>
              <a:t>haemodynamic</a:t>
            </a:r>
            <a:r>
              <a:rPr lang="en-US" dirty="0" smtClean="0"/>
              <a:t> compromise</a:t>
            </a:r>
          </a:p>
          <a:p>
            <a:pPr marL="457200" indent="-457200">
              <a:buAutoNum type="arabicPeriod"/>
            </a:pPr>
            <a:r>
              <a:rPr lang="en-US" dirty="0" smtClean="0"/>
              <a:t>Recombinant activated Factor VII has no role in patients with ongoing massive </a:t>
            </a:r>
            <a:r>
              <a:rPr lang="en-US" dirty="0" err="1" smtClean="0"/>
              <a:t>haemorrhage</a:t>
            </a: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319985186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2345</TotalTime>
  <Words>2652</Words>
  <Application>Microsoft Macintosh PowerPoint</Application>
  <PresentationFormat>On-screen Show (4:3)</PresentationFormat>
  <Paragraphs>232</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Inkwell</vt:lpstr>
      <vt:lpstr>Haematemesis and Malena</vt:lpstr>
      <vt:lpstr>Case 1</vt:lpstr>
      <vt:lpstr>Question 1</vt:lpstr>
      <vt:lpstr>Common causes of upper GI bleeding</vt:lpstr>
      <vt:lpstr>Acute assessment and management</vt:lpstr>
      <vt:lpstr>Urea/ Creatinine</vt:lpstr>
      <vt:lpstr>Acute Management</vt:lpstr>
      <vt:lpstr>Question 2</vt:lpstr>
      <vt:lpstr>True or False</vt:lpstr>
      <vt:lpstr>Research Question</vt:lpstr>
      <vt:lpstr>PowerPoint Presentation</vt:lpstr>
      <vt:lpstr>Why do Childs Pugh A/ B have much worse prognosis in liberal vs restrictive strategy?</vt:lpstr>
      <vt:lpstr>Question 3</vt:lpstr>
      <vt:lpstr>Endoscopy in H&amp;M</vt:lpstr>
      <vt:lpstr>Question 4</vt:lpstr>
      <vt:lpstr>Question 4</vt:lpstr>
      <vt:lpstr>Omeprazole before endoscopy in patients with gastrointestinal bleeding NEJM 2007; 356: 1631 – 1640 </vt:lpstr>
      <vt:lpstr>PowerPoint Presentation</vt:lpstr>
      <vt:lpstr>PowerPoint Presentation</vt:lpstr>
      <vt:lpstr>Results</vt:lpstr>
      <vt:lpstr>PowerPoint Presentation</vt:lpstr>
      <vt:lpstr>PowerPoint Presentation</vt:lpstr>
      <vt:lpstr>Question 5</vt:lpstr>
      <vt:lpstr>PowerPoint Presentation</vt:lpstr>
      <vt:lpstr>Endoscopic treatment available</vt:lpstr>
      <vt:lpstr>Case 2</vt:lpstr>
      <vt:lpstr>Question 1</vt:lpstr>
      <vt:lpstr>PowerPoint Presentation</vt:lpstr>
      <vt:lpstr>Significance of hyponatraemia</vt:lpstr>
      <vt:lpstr>PowerPoint Presentation</vt:lpstr>
      <vt:lpstr>Role for V2 receptor antagonists (vaptans)?</vt:lpstr>
      <vt:lpstr>Case 2 continued </vt:lpstr>
      <vt:lpstr>Medical therapy with octreotide</vt:lpstr>
      <vt:lpstr>Medical treatment with terlipressin</vt:lpstr>
      <vt:lpstr>Medical treatment with antibiotics</vt:lpstr>
      <vt:lpstr>Endoscopic treatment (oesophageal varices)</vt:lpstr>
      <vt:lpstr>Oesophageal varices – secondary prophylaxis</vt:lpstr>
      <vt:lpstr>Question</vt:lpstr>
      <vt:lpstr>If banding not possible:</vt:lpstr>
    </vt:vector>
  </TitlesOfParts>
  <Company>ANU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Presentations in Gastroenterology</dc:title>
  <dc:creator>Budhima Nanayakkara</dc:creator>
  <cp:lastModifiedBy>Budhima Nanayakkara</cp:lastModifiedBy>
  <cp:revision>30</cp:revision>
  <dcterms:created xsi:type="dcterms:W3CDTF">2014-03-29T08:18:33Z</dcterms:created>
  <dcterms:modified xsi:type="dcterms:W3CDTF">2014-03-30T23:23:34Z</dcterms:modified>
</cp:coreProperties>
</file>